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6" r:id="rId1"/>
  </p:sldMasterIdLst>
  <p:sldIdLst>
    <p:sldId id="256" r:id="rId2"/>
    <p:sldId id="257" r:id="rId3"/>
    <p:sldId id="258" r:id="rId4"/>
    <p:sldId id="259" r:id="rId5"/>
    <p:sldId id="260" r:id="rId6"/>
    <p:sldId id="261" r:id="rId7"/>
    <p:sldId id="262" r:id="rId8"/>
    <p:sldId id="263" r:id="rId9"/>
    <p:sldId id="309" r:id="rId10"/>
    <p:sldId id="265" r:id="rId11"/>
    <p:sldId id="293" r:id="rId12"/>
    <p:sldId id="294" r:id="rId13"/>
    <p:sldId id="296" r:id="rId14"/>
    <p:sldId id="297" r:id="rId15"/>
    <p:sldId id="298" r:id="rId16"/>
    <p:sldId id="295" r:id="rId17"/>
    <p:sldId id="299" r:id="rId18"/>
    <p:sldId id="300" r:id="rId19"/>
    <p:sldId id="264" r:id="rId20"/>
    <p:sldId id="301" r:id="rId21"/>
    <p:sldId id="302" r:id="rId22"/>
    <p:sldId id="303" r:id="rId23"/>
    <p:sldId id="304" r:id="rId24"/>
    <p:sldId id="305" r:id="rId25"/>
    <p:sldId id="271" r:id="rId26"/>
    <p:sldId id="273" r:id="rId27"/>
    <p:sldId id="274" r:id="rId28"/>
    <p:sldId id="275" r:id="rId29"/>
    <p:sldId id="277" r:id="rId30"/>
    <p:sldId id="279" r:id="rId31"/>
    <p:sldId id="280" r:id="rId32"/>
    <p:sldId id="310" r:id="rId33"/>
    <p:sldId id="311" r:id="rId34"/>
    <p:sldId id="312" r:id="rId35"/>
    <p:sldId id="286" r:id="rId36"/>
    <p:sldId id="287" r:id="rId37"/>
    <p:sldId id="288" r:id="rId38"/>
    <p:sldId id="290" r:id="rId39"/>
    <p:sldId id="291" r:id="rId40"/>
    <p:sldId id="306" r:id="rId41"/>
    <p:sldId id="307" r:id="rId42"/>
    <p:sldId id="308" r:id="rId43"/>
    <p:sldId id="292" r:id="rId44"/>
    <p:sldId id="283" r:id="rId45"/>
    <p:sldId id="284" r:id="rId46"/>
    <p:sldId id="289" r:id="rId47"/>
    <p:sldId id="285" r:id="rId48"/>
  </p:sldIdLst>
  <p:sldSz cx="6858000" cy="9144000" type="screen4x3"/>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3042"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010" y="1496484"/>
            <a:ext cx="5829981" cy="3183467"/>
          </a:xfrm>
        </p:spPr>
        <p:txBody>
          <a:bodyPr anchor="b">
            <a:normAutofit/>
          </a:bodyPr>
          <a:lstStyle>
            <a:lvl1pPr algn="ctr">
              <a:defRPr sz="3600"/>
            </a:lvl1pPr>
          </a:lstStyle>
          <a:p>
            <a:r>
              <a:rPr lang="tr-TR"/>
              <a:t>Asıl başlık stilini düzenlemek için tıklayın</a:t>
            </a:r>
            <a:endParaRPr lang="en-US" dirty="0"/>
          </a:p>
        </p:txBody>
      </p:sp>
      <p:sp>
        <p:nvSpPr>
          <p:cNvPr id="3" name="Subtitle 2"/>
          <p:cNvSpPr>
            <a:spLocks noGrp="1"/>
          </p:cNvSpPr>
          <p:nvPr>
            <p:ph type="subTitle" idx="1"/>
          </p:nvPr>
        </p:nvSpPr>
        <p:spPr>
          <a:xfrm>
            <a:off x="514010" y="4802717"/>
            <a:ext cx="5829981"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963980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14017" y="5719165"/>
            <a:ext cx="5831755" cy="1092473"/>
          </a:xfrm>
        </p:spPr>
        <p:txBody>
          <a:bodyPr anchor="b">
            <a:normAutofit/>
          </a:bodyPr>
          <a:lstStyle>
            <a:lvl1pPr>
              <a:defRPr sz="21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4017" y="828430"/>
            <a:ext cx="5831755" cy="4506313"/>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514010" y="6811637"/>
            <a:ext cx="5830874" cy="909963"/>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172777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14009" y="812802"/>
            <a:ext cx="5823992" cy="4566479"/>
          </a:xfrm>
        </p:spPr>
        <p:txBody>
          <a:bodyPr anchor="ctr"/>
          <a:lstStyle>
            <a:lvl1pPr>
              <a:defRPr sz="24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514011" y="5606427"/>
            <a:ext cx="5823991" cy="212291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331133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13494" y="812800"/>
            <a:ext cx="5232798" cy="3990539"/>
          </a:xfrm>
        </p:spPr>
        <p:txBody>
          <a:bodyPr anchor="ctr"/>
          <a:lstStyle>
            <a:lvl1pPr>
              <a:defRPr sz="24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967863" y="4813376"/>
            <a:ext cx="4923168" cy="569083"/>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4" name="Text Placeholder 3"/>
          <p:cNvSpPr>
            <a:spLocks noGrp="1"/>
          </p:cNvSpPr>
          <p:nvPr>
            <p:ph type="body" sz="half" idx="2"/>
          </p:nvPr>
        </p:nvSpPr>
        <p:spPr>
          <a:xfrm>
            <a:off x="514009" y="5606428"/>
            <a:ext cx="5823992" cy="211517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E5FF99-3E90-4E1C-82BF-EE0DE276B78B}" type="slidenum">
              <a:rPr lang="tr-TR" smtClean="0"/>
              <a:pPr/>
              <a:t>‹#›</a:t>
            </a:fld>
            <a:endParaRPr lang="tr-TR"/>
          </a:p>
        </p:txBody>
      </p:sp>
      <p:sp>
        <p:nvSpPr>
          <p:cNvPr id="10" name="TextBox 9"/>
          <p:cNvSpPr txBox="1"/>
          <p:nvPr/>
        </p:nvSpPr>
        <p:spPr>
          <a:xfrm>
            <a:off x="378934" y="855666"/>
            <a:ext cx="342900"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5960041" y="4097835"/>
            <a:ext cx="342900"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589862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14017" y="2835925"/>
            <a:ext cx="5824871" cy="3349113"/>
          </a:xfrm>
        </p:spPr>
        <p:txBody>
          <a:bodyPr anchor="b"/>
          <a:lstStyle>
            <a:lvl1pPr>
              <a:defRPr sz="24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514009" y="6200741"/>
            <a:ext cx="5823992" cy="1520859"/>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1702988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514009" y="812802"/>
            <a:ext cx="5823992" cy="176741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514010" y="2784427"/>
            <a:ext cx="1855663" cy="1097740"/>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8" name="Text Placeholder 3"/>
          <p:cNvSpPr>
            <a:spLocks noGrp="1"/>
          </p:cNvSpPr>
          <p:nvPr>
            <p:ph type="body" sz="half" idx="15"/>
          </p:nvPr>
        </p:nvSpPr>
        <p:spPr>
          <a:xfrm>
            <a:off x="514010" y="3882165"/>
            <a:ext cx="1855663" cy="383943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9" name="Text Placeholder 4"/>
          <p:cNvSpPr>
            <a:spLocks noGrp="1"/>
          </p:cNvSpPr>
          <p:nvPr>
            <p:ph type="body" sz="quarter" idx="3"/>
          </p:nvPr>
        </p:nvSpPr>
        <p:spPr>
          <a:xfrm>
            <a:off x="2500244" y="2784427"/>
            <a:ext cx="1855439" cy="1097739"/>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10" name="Text Placeholder 3"/>
          <p:cNvSpPr>
            <a:spLocks noGrp="1"/>
          </p:cNvSpPr>
          <p:nvPr>
            <p:ph type="body" sz="half" idx="16"/>
          </p:nvPr>
        </p:nvSpPr>
        <p:spPr>
          <a:xfrm>
            <a:off x="2500244" y="3882165"/>
            <a:ext cx="1856150" cy="383943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11" name="Text Placeholder 4"/>
          <p:cNvSpPr>
            <a:spLocks noGrp="1"/>
          </p:cNvSpPr>
          <p:nvPr>
            <p:ph type="body" sz="quarter" idx="13"/>
          </p:nvPr>
        </p:nvSpPr>
        <p:spPr>
          <a:xfrm>
            <a:off x="4484981" y="2784427"/>
            <a:ext cx="1851306" cy="1097739"/>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12" name="Text Placeholder 3"/>
          <p:cNvSpPr>
            <a:spLocks noGrp="1"/>
          </p:cNvSpPr>
          <p:nvPr>
            <p:ph type="body" sz="half" idx="17"/>
          </p:nvPr>
        </p:nvSpPr>
        <p:spPr>
          <a:xfrm>
            <a:off x="4486695" y="3882165"/>
            <a:ext cx="1851306" cy="383943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3" name="Date Placeholder 2"/>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2656950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514009" y="812802"/>
            <a:ext cx="5823992" cy="1767417"/>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514010" y="5318863"/>
            <a:ext cx="1855662" cy="768349"/>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20" name="Picture Placeholder 2"/>
          <p:cNvSpPr>
            <a:spLocks noGrp="1" noChangeAspect="1"/>
          </p:cNvSpPr>
          <p:nvPr>
            <p:ph type="pic" idx="15"/>
          </p:nvPr>
        </p:nvSpPr>
        <p:spPr>
          <a:xfrm>
            <a:off x="614261" y="2789647"/>
            <a:ext cx="1653779" cy="2032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21" name="Text Placeholder 3"/>
          <p:cNvSpPr>
            <a:spLocks noGrp="1"/>
          </p:cNvSpPr>
          <p:nvPr>
            <p:ph type="body" sz="half" idx="18"/>
          </p:nvPr>
        </p:nvSpPr>
        <p:spPr>
          <a:xfrm>
            <a:off x="514010" y="6087212"/>
            <a:ext cx="1855662" cy="16343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22" name="Text Placeholder 4"/>
          <p:cNvSpPr>
            <a:spLocks noGrp="1"/>
          </p:cNvSpPr>
          <p:nvPr>
            <p:ph type="body" sz="quarter" idx="3"/>
          </p:nvPr>
        </p:nvSpPr>
        <p:spPr>
          <a:xfrm>
            <a:off x="2499020" y="5318863"/>
            <a:ext cx="1855678" cy="768349"/>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23" name="Picture Placeholder 2"/>
          <p:cNvSpPr>
            <a:spLocks noGrp="1" noChangeAspect="1"/>
          </p:cNvSpPr>
          <p:nvPr>
            <p:ph type="pic" idx="21"/>
          </p:nvPr>
        </p:nvSpPr>
        <p:spPr>
          <a:xfrm>
            <a:off x="2570060" y="2789647"/>
            <a:ext cx="1648421" cy="2032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24" name="Text Placeholder 3"/>
          <p:cNvSpPr>
            <a:spLocks noGrp="1"/>
          </p:cNvSpPr>
          <p:nvPr>
            <p:ph type="body" sz="half" idx="19"/>
          </p:nvPr>
        </p:nvSpPr>
        <p:spPr>
          <a:xfrm>
            <a:off x="2498258" y="6087211"/>
            <a:ext cx="1856439" cy="16343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25" name="Text Placeholder 4"/>
          <p:cNvSpPr>
            <a:spLocks noGrp="1"/>
          </p:cNvSpPr>
          <p:nvPr>
            <p:ph type="body" sz="quarter" idx="13"/>
          </p:nvPr>
        </p:nvSpPr>
        <p:spPr>
          <a:xfrm>
            <a:off x="4485051" y="5318863"/>
            <a:ext cx="1850569" cy="768349"/>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26" name="Picture Placeholder 2"/>
          <p:cNvSpPr>
            <a:spLocks noGrp="1" noChangeAspect="1"/>
          </p:cNvSpPr>
          <p:nvPr>
            <p:ph type="pic" idx="22"/>
          </p:nvPr>
        </p:nvSpPr>
        <p:spPr>
          <a:xfrm>
            <a:off x="4585953" y="2789647"/>
            <a:ext cx="1649314" cy="2032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27" name="Text Placeholder 3"/>
          <p:cNvSpPr>
            <a:spLocks noGrp="1"/>
          </p:cNvSpPr>
          <p:nvPr>
            <p:ph type="body" sz="half" idx="20"/>
          </p:nvPr>
        </p:nvSpPr>
        <p:spPr>
          <a:xfrm>
            <a:off x="4484980" y="6087213"/>
            <a:ext cx="1853021" cy="163438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3" name="Date Placeholder 2"/>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3302098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591545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812801"/>
            <a:ext cx="1430245" cy="69088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14010" y="812801"/>
            <a:ext cx="4308022" cy="6908801"/>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238822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221347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91450" y="876304"/>
            <a:ext cx="5475101" cy="3803649"/>
          </a:xfrm>
        </p:spPr>
        <p:txBody>
          <a:bodyPr anchor="b">
            <a:normAutofit/>
          </a:bodyPr>
          <a:lstStyle>
            <a:lvl1pPr>
              <a:defRPr sz="255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91450" y="4802720"/>
            <a:ext cx="5475101" cy="2000249"/>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193592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14011" y="812802"/>
            <a:ext cx="5823991" cy="1768428"/>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14010" y="2784427"/>
            <a:ext cx="2872127" cy="493717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2539" y="2784427"/>
            <a:ext cx="2865462" cy="493717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108631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14011" y="812802"/>
            <a:ext cx="5823991" cy="17674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86570" y="2784427"/>
            <a:ext cx="2700245" cy="1098549"/>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514009" y="3882976"/>
            <a:ext cx="2872805" cy="383862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644423" y="2784427"/>
            <a:ext cx="2693578" cy="1098549"/>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2" y="3882976"/>
            <a:ext cx="2866139" cy="383862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139048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192618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12020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15941" y="812800"/>
            <a:ext cx="2211884" cy="3149600"/>
          </a:xfrm>
        </p:spPr>
        <p:txBody>
          <a:bodyPr anchor="b">
            <a:normAutofit/>
          </a:bodyPr>
          <a:lstStyle>
            <a:lvl1pPr>
              <a:defRPr sz="2100"/>
            </a:lvl1pPr>
          </a:lstStyle>
          <a:p>
            <a:r>
              <a:rPr lang="tr-TR"/>
              <a:t>Asıl başlık stilini düzenlemek için tıklayın</a:t>
            </a:r>
            <a:endParaRPr lang="en-US" dirty="0"/>
          </a:p>
        </p:txBody>
      </p:sp>
      <p:sp>
        <p:nvSpPr>
          <p:cNvPr id="3" name="Content Placeholder 2"/>
          <p:cNvSpPr>
            <a:spLocks noGrp="1"/>
          </p:cNvSpPr>
          <p:nvPr>
            <p:ph idx="1"/>
          </p:nvPr>
        </p:nvSpPr>
        <p:spPr>
          <a:xfrm>
            <a:off x="2856412" y="812800"/>
            <a:ext cx="3481589" cy="6908800"/>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15941" y="3962402"/>
            <a:ext cx="2211884" cy="37591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133147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15941" y="812800"/>
            <a:ext cx="3125702" cy="3149600"/>
          </a:xfrm>
        </p:spPr>
        <p:txBody>
          <a:bodyPr anchor="b">
            <a:normAutofit/>
          </a:bodyPr>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937449" y="1011842"/>
            <a:ext cx="2225204" cy="6510717"/>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514009" y="3962400"/>
            <a:ext cx="3128432" cy="37592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CCAFD28E-1B69-4479-B800-8813077486F6}" type="datetimeFigureOut">
              <a:rPr lang="tr-TR" smtClean="0"/>
              <a:pPr/>
              <a:t>29.11.2019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58193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011" y="812802"/>
            <a:ext cx="5823991" cy="17684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14009" y="2794752"/>
            <a:ext cx="5823992" cy="492684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319289" y="7844369"/>
            <a:ext cx="1543050" cy="486833"/>
          </a:xfrm>
          <a:prstGeom prst="rect">
            <a:avLst/>
          </a:prstGeom>
        </p:spPr>
        <p:txBody>
          <a:bodyPr vert="horz" lIns="91440" tIns="45720" rIns="91440" bIns="45720" rtlCol="0" anchor="ctr"/>
          <a:lstStyle>
            <a:lvl1pPr algn="r">
              <a:defRPr sz="750">
                <a:solidFill>
                  <a:schemeClr val="tx1">
                    <a:tint val="75000"/>
                  </a:schemeClr>
                </a:solidFill>
              </a:defRPr>
            </a:lvl1pPr>
          </a:lstStyle>
          <a:p>
            <a:fld id="{CCAFD28E-1B69-4479-B800-8813077486F6}" type="datetimeFigureOut">
              <a:rPr lang="tr-TR" smtClean="0"/>
              <a:pPr/>
              <a:t>29.11.2019</a:t>
            </a:fld>
            <a:endParaRPr lang="tr-TR"/>
          </a:p>
        </p:txBody>
      </p:sp>
      <p:sp>
        <p:nvSpPr>
          <p:cNvPr id="5" name="Footer Placeholder 4"/>
          <p:cNvSpPr>
            <a:spLocks noGrp="1"/>
          </p:cNvSpPr>
          <p:nvPr>
            <p:ph type="ftr" sz="quarter" idx="3"/>
          </p:nvPr>
        </p:nvSpPr>
        <p:spPr>
          <a:xfrm>
            <a:off x="514010" y="7844369"/>
            <a:ext cx="3753487" cy="486833"/>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914132" y="7844369"/>
            <a:ext cx="423869" cy="486833"/>
          </a:xfrm>
          <a:prstGeom prst="rect">
            <a:avLst/>
          </a:prstGeom>
        </p:spPr>
        <p:txBody>
          <a:bodyPr vert="horz" lIns="91440" tIns="45720" rIns="91440" bIns="45720" rtlCol="0" anchor="ctr"/>
          <a:lstStyle>
            <a:lvl1pPr algn="r">
              <a:defRPr sz="750">
                <a:solidFill>
                  <a:schemeClr val="tx1">
                    <a:tint val="75000"/>
                  </a:schemeClr>
                </a:solidFill>
              </a:defRPr>
            </a:lvl1pPr>
          </a:lstStyle>
          <a:p>
            <a:fld id="{E6E5FF99-3E90-4E1C-82BF-EE0DE276B78B}" type="slidenum">
              <a:rPr lang="tr-TR" smtClean="0"/>
              <a:pPr/>
              <a:t>‹#›</a:t>
            </a:fld>
            <a:endParaRPr lang="tr-TR"/>
          </a:p>
        </p:txBody>
      </p:sp>
    </p:spTree>
    <p:extLst>
      <p:ext uri="{BB962C8B-B14F-4D97-AF65-F5344CB8AC3E}">
        <p14:creationId xmlns:p14="http://schemas.microsoft.com/office/powerpoint/2010/main" val="2807968287"/>
      </p:ext>
    </p:extLst>
  </p:cSld>
  <p:clrMap bg1="dk1" tx1="lt1" bg2="dk2" tx2="lt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 id="2147484180" r:id="rId14"/>
    <p:sldLayoutId id="2147484181" r:id="rId15"/>
    <p:sldLayoutId id="2147484182" r:id="rId16"/>
    <p:sldLayoutId id="2147484183" r:id="rId17"/>
  </p:sldLayoutIdLst>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964161@meb.k12.tr"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2348880" y="4788024"/>
            <a:ext cx="4320480" cy="3672408"/>
          </a:xfrm>
        </p:spPr>
        <p:txBody>
          <a:bodyPr/>
          <a:lstStyle/>
          <a:p>
            <a:pPr algn="ctr"/>
            <a:r>
              <a:rPr lang="tr-TR" sz="2800" dirty="0">
                <a:solidFill>
                  <a:schemeClr val="accent3">
                    <a:lumMod val="75000"/>
                  </a:schemeClr>
                </a:solidFill>
              </a:rPr>
              <a:t>KOCAHIDIR MESLEKİ VE TEKNİK ANADOLU LİSESİ</a:t>
            </a:r>
            <a:br>
              <a:rPr lang="tr-TR" sz="2800" dirty="0">
                <a:solidFill>
                  <a:schemeClr val="accent3">
                    <a:lumMod val="75000"/>
                  </a:schemeClr>
                </a:solidFill>
              </a:rPr>
            </a:br>
            <a:br>
              <a:rPr lang="tr-TR" sz="2800" dirty="0">
                <a:solidFill>
                  <a:schemeClr val="accent3">
                    <a:lumMod val="75000"/>
                  </a:schemeClr>
                </a:solidFill>
              </a:rPr>
            </a:br>
            <a:r>
              <a:rPr lang="tr-TR" sz="2000" dirty="0">
                <a:solidFill>
                  <a:schemeClr val="accent3">
                    <a:lumMod val="75000"/>
                  </a:schemeClr>
                </a:solidFill>
              </a:rPr>
              <a:t>2018-2019</a:t>
            </a:r>
            <a:br>
              <a:rPr lang="tr-TR" sz="2000" dirty="0">
                <a:solidFill>
                  <a:schemeClr val="accent3">
                    <a:lumMod val="75000"/>
                  </a:schemeClr>
                </a:solidFill>
              </a:rPr>
            </a:br>
            <a:r>
              <a:rPr lang="tr-TR" sz="2000" dirty="0">
                <a:solidFill>
                  <a:schemeClr val="accent3">
                    <a:lumMod val="75000"/>
                  </a:schemeClr>
                </a:solidFill>
              </a:rPr>
              <a:t> EĞİTİM-ÖĞRETİM YILI</a:t>
            </a:r>
            <a:br>
              <a:rPr lang="tr-TR" sz="2000" dirty="0">
                <a:solidFill>
                  <a:schemeClr val="accent3">
                    <a:lumMod val="75000"/>
                  </a:schemeClr>
                </a:solidFill>
              </a:rPr>
            </a:br>
            <a:r>
              <a:rPr lang="tr-TR" sz="2000" dirty="0">
                <a:solidFill>
                  <a:schemeClr val="accent3">
                    <a:lumMod val="75000"/>
                  </a:schemeClr>
                </a:solidFill>
              </a:rPr>
              <a:t>BRİFİNG DOSYASI</a:t>
            </a:r>
            <a:br>
              <a:rPr lang="tr-TR" sz="2000" dirty="0">
                <a:solidFill>
                  <a:schemeClr val="accent3">
                    <a:lumMod val="75000"/>
                  </a:schemeClr>
                </a:solidFill>
              </a:rPr>
            </a:br>
            <a:br>
              <a:rPr lang="tr-TR" dirty="0">
                <a:solidFill>
                  <a:schemeClr val="accent3">
                    <a:lumMod val="75000"/>
                  </a:schemeClr>
                </a:solidFill>
              </a:rPr>
            </a:br>
            <a:endParaRPr lang="tr-TR" dirty="0">
              <a:solidFill>
                <a:schemeClr val="accent3">
                  <a:lumMod val="75000"/>
                </a:schemeClr>
              </a:solidFill>
            </a:endParaRPr>
          </a:p>
        </p:txBody>
      </p:sp>
      <p:sp>
        <p:nvSpPr>
          <p:cNvPr id="11" name="10 Metin Yer Tutucusu"/>
          <p:cNvSpPr>
            <a:spLocks noGrp="1"/>
          </p:cNvSpPr>
          <p:nvPr>
            <p:ph type="body" sz="half" idx="2"/>
          </p:nvPr>
        </p:nvSpPr>
        <p:spPr>
          <a:xfrm>
            <a:off x="285750" y="3563888"/>
            <a:ext cx="1771650" cy="4604330"/>
          </a:xfrm>
        </p:spPr>
        <p:txBody>
          <a:bodyPr/>
          <a:lstStyle/>
          <a:p>
            <a:r>
              <a:rPr lang="tr-TR" b="1" dirty="0"/>
              <a:t>“Eğitimdir ki, bir milleti ya hür, şanlı yaşatır, </a:t>
            </a:r>
            <a:br>
              <a:rPr lang="tr-TR" b="1" dirty="0"/>
            </a:br>
            <a:r>
              <a:rPr lang="tr-TR" b="1" dirty="0"/>
              <a:t>ya da bir milleti esaret ve sefalete terk eder.”</a:t>
            </a:r>
          </a:p>
          <a:p>
            <a:endParaRPr lang="tr-TR" b="1" dirty="0"/>
          </a:p>
          <a:p>
            <a:r>
              <a:rPr lang="tr-TR" b="1" dirty="0"/>
              <a:t>Mustafa Kemal</a:t>
            </a:r>
            <a:br>
              <a:rPr lang="tr-TR" b="1" dirty="0"/>
            </a:br>
            <a:r>
              <a:rPr lang="tr-TR" b="1" dirty="0"/>
              <a:t>ATATÜRK</a:t>
            </a:r>
            <a:endParaRPr lang="tr-TR" dirty="0"/>
          </a:p>
        </p:txBody>
      </p:sp>
      <p:pic>
        <p:nvPicPr>
          <p:cNvPr id="6" name="Resim 5">
            <a:extLst>
              <a:ext uri="{FF2B5EF4-FFF2-40B4-BE49-F238E27FC236}">
                <a16:creationId xmlns:a16="http://schemas.microsoft.com/office/drawing/2014/main" id="{47DD318D-71AA-4993-A38F-A827A9A6B9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3151" y="816744"/>
            <a:ext cx="4229100" cy="4187303"/>
          </a:xfrm>
          <a:prstGeom prst="rect">
            <a:avLst/>
          </a:prstGeom>
          <a:noFill/>
          <a:ln>
            <a:noFill/>
          </a:ln>
        </p:spPr>
      </p:pic>
      <p:pic>
        <p:nvPicPr>
          <p:cNvPr id="12" name="Picture 4" descr="http://www.vektorelcizim.net/uploads/file/images/meb_milli_egitim_bakanligi_yeni_logo_vektorel_10119.png">
            <a:extLst>
              <a:ext uri="{FF2B5EF4-FFF2-40B4-BE49-F238E27FC236}">
                <a16:creationId xmlns:a16="http://schemas.microsoft.com/office/drawing/2014/main" id="{BFE5BD58-8533-4652-BB9E-DFAEF4AB11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8" y="975782"/>
            <a:ext cx="2041525" cy="1940034"/>
          </a:xfrm>
          <a:prstGeom prst="rect">
            <a:avLst/>
          </a:prstGeom>
          <a:noFill/>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3534810685"/>
              </p:ext>
            </p:extLst>
          </p:nvPr>
        </p:nvGraphicFramePr>
        <p:xfrm>
          <a:off x="2132856" y="812800"/>
          <a:ext cx="4439394" cy="7464503"/>
        </p:xfrm>
        <a:graphic>
          <a:graphicData uri="http://schemas.openxmlformats.org/drawingml/2006/table">
            <a:tbl>
              <a:tblPr firstRow="1" bandRow="1">
                <a:tableStyleId>{D7AC3CCA-C797-4891-BE02-D94E43425B78}</a:tableStyleId>
              </a:tblPr>
              <a:tblGrid>
                <a:gridCol w="4439394">
                  <a:extLst>
                    <a:ext uri="{9D8B030D-6E8A-4147-A177-3AD203B41FA5}">
                      <a16:colId xmlns:a16="http://schemas.microsoft.com/office/drawing/2014/main" val="20000"/>
                    </a:ext>
                  </a:extLst>
                </a:gridCol>
              </a:tblGrid>
              <a:tr h="451996">
                <a:tc>
                  <a:txBody>
                    <a:bodyPr/>
                    <a:lstStyle/>
                    <a:p>
                      <a:endParaRPr lang="tr-TR" sz="1200" b="0" dirty="0"/>
                    </a:p>
                  </a:txBody>
                  <a:tcPr marL="75273" marR="75273"/>
                </a:tc>
                <a:extLst>
                  <a:ext uri="{0D108BD9-81ED-4DB2-BD59-A6C34878D82A}">
                    <a16:rowId xmlns:a16="http://schemas.microsoft.com/office/drawing/2014/main" val="10000"/>
                  </a:ext>
                </a:extLst>
              </a:tr>
              <a:tr h="4706910">
                <a:tc>
                  <a:txBody>
                    <a:bodyPr/>
                    <a:lstStyle/>
                    <a:p>
                      <a:pPr>
                        <a:buFont typeface="Arial" pitchFamily="34" charset="0"/>
                        <a:buNone/>
                      </a:pPr>
                      <a:endParaRPr kumimoji="0" lang="tr-TR" sz="1200" kern="1200" baseline="0" dirty="0"/>
                    </a:p>
                    <a:p>
                      <a:pPr marL="0" algn="l" rtl="0" eaLnBrk="1" latinLnBrk="0" hangingPunct="1"/>
                      <a:r>
                        <a:rPr kumimoji="0" lang="tr-TR" sz="1200" kern="1200" dirty="0"/>
                        <a:t>Okulumuz</a:t>
                      </a:r>
                      <a:r>
                        <a:rPr kumimoji="0" lang="en-US" sz="1200" kern="1200" dirty="0"/>
                        <a:t> 1961-1962 eğitim ve öğretim yılında Milli Eğitim Müdür Yardımcısı İsmail Bozoğlu´nun müdür vekilliğinde orta birinci sınıfında kaydettiği 55, lise birinci sınıfında kaydettiği 28 öğrenci ve iki meslek dersleri bir edebiyat grubu öğretmeni ile Kırklareli Kocahıdır İlk Okulunda öğretime açılmıştır.  22 Ekim 1963 yılında kendi binasının temeli atılmış ve 1965 yılında eğitim öğretime başlamıştır.</a:t>
                      </a:r>
                      <a:endParaRPr kumimoji="0" lang="tr-TR" sz="1200" kern="1200" dirty="0"/>
                    </a:p>
                    <a:p>
                      <a:pPr marL="0" algn="l" rtl="0" eaLnBrk="1" latinLnBrk="0" hangingPunct="1"/>
                      <a:r>
                        <a:rPr kumimoji="0" lang="en-US" sz="1200" kern="1200" dirty="0"/>
                        <a:t> </a:t>
                      </a:r>
                      <a:endParaRPr kumimoji="0" lang="tr-TR" sz="1200" kern="1200" dirty="0"/>
                    </a:p>
                    <a:p>
                      <a:pPr marL="0" algn="l" rtl="0" eaLnBrk="1" latinLnBrk="0" hangingPunct="1"/>
                      <a:r>
                        <a:rPr kumimoji="0" lang="en-US" sz="1200" kern="1200" dirty="0"/>
                        <a:t>1999-2000 eğitim öğretim yılında bünyesinde Anadolu Ticaret Meslek Lisesi açılarak toplam 65 öğrenci kayıt olmuştur. 2014-2015 eğitim öğretim yılında okul ismi Kocahıdır Mesleki ve Teknik Anadolu Lisesi olarak değiştirilmiş ve  toplam 153 öğrenci ile Anadolu Meslek Programı açılmıştır.</a:t>
                      </a:r>
                      <a:endParaRPr kumimoji="0" lang="tr-TR" sz="1200" kern="1200" dirty="0"/>
                    </a:p>
                    <a:p>
                      <a:r>
                        <a:rPr kumimoji="0" lang="en-US" sz="1800" kern="1200" dirty="0">
                          <a:effectLst/>
                        </a:rPr>
                        <a:t> </a:t>
                      </a:r>
                      <a:endParaRPr kumimoji="0" lang="tr-TR" sz="1200" kern="1200" dirty="0"/>
                    </a:p>
                    <a:p>
                      <a:r>
                        <a:rPr kumimoji="0" lang="en-US" sz="1200" kern="1200" dirty="0"/>
                        <a:t>Okulumuz toplam 8089 metrekare alana sahip olup 3 idareci, 22 öğretmen ve 2 destek kadro ile eğitim öğretim sağlamaktadır. Öğrencilerimizin derslerini uygulamalı olarak alabildiği 4 Bilgisayar Laboratuvarı bulunmaktadır.</a:t>
                      </a:r>
                      <a:endParaRPr kumimoji="0" lang="tr-TR" sz="1200" b="0" kern="1200" dirty="0">
                        <a:solidFill>
                          <a:schemeClr val="dk1"/>
                        </a:solidFill>
                        <a:latin typeface="+mn-lt"/>
                        <a:ea typeface="+mn-ea"/>
                        <a:cs typeface="+mn-cs"/>
                      </a:endParaRPr>
                    </a:p>
                  </a:txBody>
                  <a:tcPr marL="75273" marR="75273"/>
                </a:tc>
                <a:extLst>
                  <a:ext uri="{0D108BD9-81ED-4DB2-BD59-A6C34878D82A}">
                    <a16:rowId xmlns:a16="http://schemas.microsoft.com/office/drawing/2014/main" val="10001"/>
                  </a:ext>
                </a:extLst>
              </a:tr>
              <a:tr h="233690">
                <a:tc>
                  <a:txBody>
                    <a:bodyPr/>
                    <a:lstStyle/>
                    <a:p>
                      <a:pPr>
                        <a:buFont typeface="Arial" pitchFamily="34" charset="0"/>
                        <a:buChar char="•"/>
                      </a:pPr>
                      <a:r>
                        <a:rPr kumimoji="0" lang="tr-TR" sz="1200" kern="1200" dirty="0"/>
                        <a:t> Yatılı – Gündüzlü Olma Durumu:</a:t>
                      </a:r>
                      <a:endParaRPr lang="tr-TR" sz="1200" b="0" dirty="0"/>
                    </a:p>
                  </a:txBody>
                  <a:tcPr marL="75273" marR="75273"/>
                </a:tc>
                <a:extLst>
                  <a:ext uri="{0D108BD9-81ED-4DB2-BD59-A6C34878D82A}">
                    <a16:rowId xmlns:a16="http://schemas.microsoft.com/office/drawing/2014/main" val="10002"/>
                  </a:ext>
                </a:extLst>
              </a:tr>
              <a:tr h="60063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tr-TR" sz="1200" kern="1200" dirty="0"/>
                        <a:t> Gündüzlü</a:t>
                      </a:r>
                      <a:endParaRPr kumimoji="0" lang="tr-TR" sz="1200" kern="1200" dirty="0">
                        <a:solidFill>
                          <a:schemeClr val="dk1"/>
                        </a:solidFill>
                        <a:latin typeface="+mn-lt"/>
                        <a:ea typeface="+mn-ea"/>
                        <a:cs typeface="+mn-cs"/>
                      </a:endParaRPr>
                    </a:p>
                  </a:txBody>
                  <a:tcPr marL="75273" marR="75273"/>
                </a:tc>
                <a:extLst>
                  <a:ext uri="{0D108BD9-81ED-4DB2-BD59-A6C34878D82A}">
                    <a16:rowId xmlns:a16="http://schemas.microsoft.com/office/drawing/2014/main" val="2796981799"/>
                  </a:ext>
                </a:extLst>
              </a:tr>
              <a:tr h="335696">
                <a:tc>
                  <a:txBody>
                    <a:bodyPr/>
                    <a:lstStyle/>
                    <a:p>
                      <a:pPr>
                        <a:buFont typeface="Arial" pitchFamily="34" charset="0"/>
                        <a:buChar char="•"/>
                      </a:pPr>
                      <a:r>
                        <a:rPr kumimoji="0" lang="tr-TR" sz="1200" kern="1200" dirty="0"/>
                        <a:t> Öğretim Şekli:</a:t>
                      </a:r>
                      <a:endParaRPr lang="tr-TR" sz="1200" b="0" dirty="0"/>
                    </a:p>
                  </a:txBody>
                  <a:tcPr marL="75273" marR="75273"/>
                </a:tc>
                <a:extLst>
                  <a:ext uri="{0D108BD9-81ED-4DB2-BD59-A6C34878D82A}">
                    <a16:rowId xmlns:a16="http://schemas.microsoft.com/office/drawing/2014/main" val="1371809713"/>
                  </a:ext>
                </a:extLst>
              </a:tr>
              <a:tr h="1094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t>Normal – Tam Gün</a:t>
                      </a:r>
                      <a:endParaRPr kumimoji="0" lang="tr-TR" sz="1200" kern="1200" dirty="0">
                        <a:solidFill>
                          <a:schemeClr val="dk1"/>
                        </a:solidFill>
                        <a:latin typeface="+mn-lt"/>
                        <a:ea typeface="+mn-ea"/>
                        <a:cs typeface="+mn-cs"/>
                      </a:endParaRPr>
                    </a:p>
                  </a:txBody>
                  <a:tcPr marL="75273" marR="75273"/>
                </a:tc>
                <a:extLst>
                  <a:ext uri="{0D108BD9-81ED-4DB2-BD59-A6C34878D82A}">
                    <a16:rowId xmlns:a16="http://schemas.microsoft.com/office/drawing/2014/main" val="1734441561"/>
                  </a:ext>
                </a:extLst>
              </a:tr>
            </a:tbl>
          </a:graphicData>
        </a:graphic>
      </p:graphicFrame>
      <p:sp>
        <p:nvSpPr>
          <p:cNvPr id="11" name="2 Metin Yer Tutucusu"/>
          <p:cNvSpPr>
            <a:spLocks noGrp="1"/>
          </p:cNvSpPr>
          <p:nvPr>
            <p:ph type="body" sz="half" idx="2"/>
          </p:nvPr>
        </p:nvSpPr>
        <p:spPr>
          <a:xfrm rot="16200000">
            <a:off x="-2609760" y="4077860"/>
            <a:ext cx="7416828" cy="1348324"/>
          </a:xfrm>
        </p:spPr>
        <p:txBody>
          <a:bodyPr>
            <a:normAutofit/>
          </a:bodyPr>
          <a:lstStyle/>
          <a:p>
            <a:pPr algn="ctr"/>
            <a:r>
              <a:rPr lang="tr-TR" sz="1600" dirty="0"/>
              <a:t>KOCAHIDIR MESLEKİ VE TEKNİK ANADOLU LİSESİ</a:t>
            </a:r>
          </a:p>
          <a:p>
            <a:pPr algn="ctr"/>
            <a:r>
              <a:rPr lang="tr-TR" sz="1600" dirty="0"/>
              <a:t>2018-2019  EĞİTİM – ÖĞRETİM YILI </a:t>
            </a:r>
          </a:p>
          <a:p>
            <a:pPr algn="ctr"/>
            <a:r>
              <a:rPr lang="tr-TR" sz="1600" dirty="0"/>
              <a:t>BRİFİNG DOSYASI</a:t>
            </a:r>
          </a:p>
        </p:txBody>
      </p:sp>
      <p:sp>
        <p:nvSpPr>
          <p:cNvPr id="9"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Kurumun Tarihçesi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EA0310C-188B-4460-9C2F-3D168AAF6829}"/>
              </a:ext>
            </a:extLst>
          </p:cNvPr>
          <p:cNvSpPr>
            <a:spLocks noGrp="1"/>
          </p:cNvSpPr>
          <p:nvPr>
            <p:ph type="title"/>
          </p:nvPr>
        </p:nvSpPr>
        <p:spPr/>
        <p:txBody>
          <a:bodyPr/>
          <a:lstStyle/>
          <a:p>
            <a:r>
              <a:rPr lang="tr-TR" dirty="0"/>
              <a:t>MUHASEBE VE FİNANSMAN ALAN</a:t>
            </a:r>
            <a:br>
              <a:rPr lang="tr-TR" dirty="0"/>
            </a:br>
            <a:endParaRPr lang="tr-TR" dirty="0"/>
          </a:p>
        </p:txBody>
      </p:sp>
      <p:sp>
        <p:nvSpPr>
          <p:cNvPr id="3" name="İçerik Yer Tutucusu 2">
            <a:extLst>
              <a:ext uri="{FF2B5EF4-FFF2-40B4-BE49-F238E27FC236}">
                <a16:creationId xmlns:a16="http://schemas.microsoft.com/office/drawing/2014/main" id="{11B7CF84-0F69-4D98-95B0-CCEE7B3C77D3}"/>
              </a:ext>
            </a:extLst>
          </p:cNvPr>
          <p:cNvSpPr>
            <a:spLocks noGrp="1"/>
          </p:cNvSpPr>
          <p:nvPr>
            <p:ph idx="1"/>
          </p:nvPr>
        </p:nvSpPr>
        <p:spPr/>
        <p:txBody>
          <a:bodyPr/>
          <a:lstStyle/>
          <a:p>
            <a:r>
              <a:rPr lang="tr-TR" sz="1600" dirty="0">
                <a:latin typeface="Times New Roman" pitchFamily="18" charset="0"/>
                <a:cs typeface="Times New Roman" pitchFamily="18" charset="0"/>
              </a:rPr>
              <a:t>Muhasebe ve Finansman alanı altında yer alan bilgisayarlı muhasebe, dış ticaret ofis işlemleri, finans ve borsa hizmetleri dallarının yeterliklerini kazandırmaya yönelik eğitim ve öğretim veren bir alandır.</a:t>
            </a:r>
            <a:endParaRPr lang="tr-TR" dirty="0"/>
          </a:p>
        </p:txBody>
      </p:sp>
    </p:spTree>
    <p:extLst>
      <p:ext uri="{BB962C8B-B14F-4D97-AF65-F5344CB8AC3E}">
        <p14:creationId xmlns:p14="http://schemas.microsoft.com/office/powerpoint/2010/main" val="399168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B30309D-6E09-4D54-9F59-12636BA2BB41}"/>
              </a:ext>
            </a:extLst>
          </p:cNvPr>
          <p:cNvSpPr>
            <a:spLocks noGrp="1"/>
          </p:cNvSpPr>
          <p:nvPr>
            <p:ph type="title"/>
          </p:nvPr>
        </p:nvSpPr>
        <p:spPr/>
        <p:txBody>
          <a:bodyPr/>
          <a:lstStyle/>
          <a:p>
            <a:r>
              <a:rPr lang="tr-TR" dirty="0"/>
              <a:t>Muhasebe ve Finansman Alanının Amacı</a:t>
            </a:r>
          </a:p>
        </p:txBody>
      </p:sp>
      <p:sp>
        <p:nvSpPr>
          <p:cNvPr id="3" name="İçerik Yer Tutucusu 2">
            <a:extLst>
              <a:ext uri="{FF2B5EF4-FFF2-40B4-BE49-F238E27FC236}">
                <a16:creationId xmlns:a16="http://schemas.microsoft.com/office/drawing/2014/main" id="{33FB5C87-7581-451B-8131-BF8E0CB896F5}"/>
              </a:ext>
            </a:extLst>
          </p:cNvPr>
          <p:cNvSpPr>
            <a:spLocks noGrp="1"/>
          </p:cNvSpPr>
          <p:nvPr>
            <p:ph idx="1"/>
          </p:nvPr>
        </p:nvSpPr>
        <p:spPr/>
        <p:txBody>
          <a:bodyPr/>
          <a:lstStyle/>
          <a:p>
            <a:r>
              <a:rPr lang="tr-TR" sz="1600" dirty="0">
                <a:latin typeface="Times New Roman" pitchFamily="18" charset="0"/>
                <a:cs typeface="Times New Roman" pitchFamily="18" charset="0"/>
              </a:rPr>
              <a:t>Muhasebe ve Finansman alanı altında yer alan mesleklerde sektörlerin ihtiyaçları, bilimsel ve teknolojik gelişmeler doğrultusunda gerekli mesleki yeterlikleri kazanmış nitelikli meslek elemanları yetiştirmek amaçlanmaktadır.</a:t>
            </a:r>
            <a:endParaRPr lang="tr-TR" dirty="0"/>
          </a:p>
        </p:txBody>
      </p:sp>
    </p:spTree>
    <p:extLst>
      <p:ext uri="{BB962C8B-B14F-4D97-AF65-F5344CB8AC3E}">
        <p14:creationId xmlns:p14="http://schemas.microsoft.com/office/powerpoint/2010/main" val="29302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5D6A41-F2AB-4FE0-9C41-CCEE36DD5BAA}"/>
              </a:ext>
            </a:extLst>
          </p:cNvPr>
          <p:cNvSpPr>
            <a:spLocks noGrp="1"/>
          </p:cNvSpPr>
          <p:nvPr>
            <p:ph type="title"/>
          </p:nvPr>
        </p:nvSpPr>
        <p:spPr>
          <a:xfrm>
            <a:off x="515940" y="812800"/>
            <a:ext cx="4641252" cy="2391048"/>
          </a:xfrm>
        </p:spPr>
        <p:txBody>
          <a:bodyPr/>
          <a:lstStyle/>
          <a:p>
            <a:r>
              <a:rPr lang="tr-TR" sz="2400" dirty="0">
                <a:cs typeface="Times New Roman" pitchFamily="18" charset="0"/>
              </a:rPr>
              <a:t>DAL PROGRAMLARI:</a:t>
            </a:r>
            <a:br>
              <a:rPr lang="tr-TR" sz="2400" dirty="0">
                <a:cs typeface="Times New Roman" pitchFamily="18" charset="0"/>
              </a:rPr>
            </a:br>
            <a:r>
              <a:rPr lang="tr-TR" sz="2400" dirty="0">
                <a:cs typeface="Times New Roman" pitchFamily="18" charset="0"/>
              </a:rPr>
              <a:t>Bilgisayarlı    Muhasebe</a:t>
            </a:r>
            <a:endParaRPr lang="tr-TR" dirty="0"/>
          </a:p>
        </p:txBody>
      </p:sp>
      <p:sp>
        <p:nvSpPr>
          <p:cNvPr id="3" name="İçerik Yer Tutucusu 2">
            <a:extLst>
              <a:ext uri="{FF2B5EF4-FFF2-40B4-BE49-F238E27FC236}">
                <a16:creationId xmlns:a16="http://schemas.microsoft.com/office/drawing/2014/main" id="{950B7F5D-92EB-4130-9B35-96A31744B60F}"/>
              </a:ext>
            </a:extLst>
          </p:cNvPr>
          <p:cNvSpPr>
            <a:spLocks noGrp="1"/>
          </p:cNvSpPr>
          <p:nvPr>
            <p:ph idx="1"/>
          </p:nvPr>
        </p:nvSpPr>
        <p:spPr>
          <a:xfrm>
            <a:off x="470222" y="3059832"/>
            <a:ext cx="5867779" cy="4661768"/>
          </a:xfrm>
        </p:spPr>
        <p:txBody>
          <a:bodyPr/>
          <a:lstStyle/>
          <a:p>
            <a:r>
              <a:rPr lang="tr-TR" sz="1600" dirty="0">
                <a:latin typeface="Times New Roman" pitchFamily="18" charset="0"/>
                <a:cs typeface="Times New Roman" pitchFamily="18" charset="0"/>
              </a:rPr>
              <a:t>Muhasebecilik mesleğinin gerektirdiği, ticari işletmelerin faaliyetlerine ait belgelerin tasnif, kayıt, dosyalama ve arşivleme işlemlerini bilgisayar ortamında yapma yeterliklerini kazandırmaya yönelik eğitim ve öğretim verilen daldır.</a:t>
            </a:r>
          </a:p>
          <a:p>
            <a:endParaRPr lang="tr-TR" dirty="0"/>
          </a:p>
        </p:txBody>
      </p:sp>
    </p:spTree>
    <p:extLst>
      <p:ext uri="{BB962C8B-B14F-4D97-AF65-F5344CB8AC3E}">
        <p14:creationId xmlns:p14="http://schemas.microsoft.com/office/powerpoint/2010/main" val="3179420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B91726-3ED9-4F83-B38F-CF8B2274FAE7}"/>
              </a:ext>
            </a:extLst>
          </p:cNvPr>
          <p:cNvSpPr>
            <a:spLocks noGrp="1"/>
          </p:cNvSpPr>
          <p:nvPr>
            <p:ph type="title"/>
          </p:nvPr>
        </p:nvSpPr>
        <p:spPr/>
        <p:txBody>
          <a:bodyPr/>
          <a:lstStyle/>
          <a:p>
            <a:r>
              <a:rPr lang="tr-TR" sz="2400" dirty="0"/>
              <a:t>İstihdam Alanları</a:t>
            </a:r>
            <a:endParaRPr lang="tr-TR" dirty="0"/>
          </a:p>
        </p:txBody>
      </p:sp>
      <p:sp>
        <p:nvSpPr>
          <p:cNvPr id="3" name="İçerik Yer Tutucusu 2">
            <a:extLst>
              <a:ext uri="{FF2B5EF4-FFF2-40B4-BE49-F238E27FC236}">
                <a16:creationId xmlns:a16="http://schemas.microsoft.com/office/drawing/2014/main" id="{90476D40-959D-43DF-9648-4081F8F373FE}"/>
              </a:ext>
            </a:extLst>
          </p:cNvPr>
          <p:cNvSpPr>
            <a:spLocks noGrp="1"/>
          </p:cNvSpPr>
          <p:nvPr>
            <p:ph idx="1"/>
          </p:nvPr>
        </p:nvSpPr>
        <p:spPr>
          <a:xfrm>
            <a:off x="2856412" y="812800"/>
            <a:ext cx="3812948" cy="6908800"/>
          </a:xfrm>
        </p:spPr>
        <p:txBody>
          <a:bodyPr/>
          <a:lstStyle/>
          <a:p>
            <a:pPr algn="just">
              <a:buFont typeface="Wingdings" pitchFamily="2" charset="2"/>
              <a:buChar char="q"/>
            </a:pPr>
            <a:r>
              <a:rPr lang="tr-TR" sz="1600" dirty="0">
                <a:latin typeface="Times New Roman" pitchFamily="18" charset="0"/>
                <a:cs typeface="Times New Roman" pitchFamily="18" charset="0"/>
              </a:rPr>
              <a:t>Muhasebe ve Finansman alanından mezun olan öğrenciler, seçtikleri dal/meslekte kazandıkları yeterlikler doğrultusunda;</a:t>
            </a:r>
          </a:p>
          <a:p>
            <a:pPr algn="just">
              <a:buFont typeface="Wingdings" pitchFamily="2" charset="2"/>
              <a:buChar char="q"/>
            </a:pPr>
            <a:r>
              <a:rPr lang="tr-TR" sz="1600" dirty="0">
                <a:latin typeface="Times New Roman" pitchFamily="18" charset="0"/>
                <a:cs typeface="Times New Roman" pitchFamily="18" charset="0"/>
              </a:rPr>
              <a:t>Finans, muhasebe ve dış ticaret gibi ticari faaliyeti olan her türdeki kurum/kuruluşlar,</a:t>
            </a:r>
          </a:p>
          <a:p>
            <a:pPr algn="just">
              <a:buFont typeface="Wingdings" pitchFamily="2" charset="2"/>
              <a:buChar char="q"/>
            </a:pPr>
            <a:r>
              <a:rPr lang="tr-TR" sz="1600" dirty="0">
                <a:latin typeface="Times New Roman" pitchFamily="18" charset="0"/>
                <a:cs typeface="Times New Roman" pitchFamily="18" charset="0"/>
              </a:rPr>
              <a:t>Muhasebe, muhasebe ve mali müşavirlik, yeminli mali müşavirlikler,</a:t>
            </a:r>
          </a:p>
          <a:p>
            <a:pPr algn="just">
              <a:buFont typeface="Wingdings" pitchFamily="2" charset="2"/>
              <a:buChar char="q"/>
            </a:pPr>
            <a:r>
              <a:rPr lang="tr-TR" sz="1600" dirty="0">
                <a:latin typeface="Times New Roman" pitchFamily="18" charset="0"/>
                <a:cs typeface="Times New Roman" pitchFamily="18" charset="0"/>
              </a:rPr>
              <a:t>Şirket ve işletmelerin muhasebe birimleri vb. yerlerde çalışabilirler</a:t>
            </a:r>
            <a:endParaRPr lang="tr-TR" dirty="0"/>
          </a:p>
        </p:txBody>
      </p:sp>
    </p:spTree>
    <p:extLst>
      <p:ext uri="{BB962C8B-B14F-4D97-AF65-F5344CB8AC3E}">
        <p14:creationId xmlns:p14="http://schemas.microsoft.com/office/powerpoint/2010/main" val="296312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F89E93-8606-4D60-8FF2-B646E93A92B0}"/>
              </a:ext>
            </a:extLst>
          </p:cNvPr>
          <p:cNvSpPr>
            <a:spLocks noGrp="1"/>
          </p:cNvSpPr>
          <p:nvPr>
            <p:ph type="title"/>
          </p:nvPr>
        </p:nvSpPr>
        <p:spPr/>
        <p:txBody>
          <a:bodyPr/>
          <a:lstStyle/>
          <a:p>
            <a:r>
              <a:rPr lang="tr-TR" sz="2400" dirty="0">
                <a:cs typeface="Times New Roman" pitchFamily="18" charset="0"/>
              </a:rPr>
              <a:t>BÜRO YÖNETİMİ ALANI</a:t>
            </a:r>
            <a:endParaRPr lang="tr-TR" dirty="0"/>
          </a:p>
        </p:txBody>
      </p:sp>
      <p:sp>
        <p:nvSpPr>
          <p:cNvPr id="3" name="İçerik Yer Tutucusu 2">
            <a:extLst>
              <a:ext uri="{FF2B5EF4-FFF2-40B4-BE49-F238E27FC236}">
                <a16:creationId xmlns:a16="http://schemas.microsoft.com/office/drawing/2014/main" id="{FE19799E-8936-48B1-9AC7-702DAEA9B59A}"/>
              </a:ext>
            </a:extLst>
          </p:cNvPr>
          <p:cNvSpPr>
            <a:spLocks noGrp="1"/>
          </p:cNvSpPr>
          <p:nvPr>
            <p:ph idx="1"/>
          </p:nvPr>
        </p:nvSpPr>
        <p:spPr/>
        <p:txBody>
          <a:bodyPr/>
          <a:lstStyle/>
          <a:p>
            <a:r>
              <a:rPr lang="tr-TR" sz="1600" dirty="0">
                <a:latin typeface="Times New Roman" pitchFamily="18" charset="0"/>
                <a:cs typeface="Times New Roman" pitchFamily="18" charset="0"/>
              </a:rPr>
              <a:t>Büro yönetimi, günlük işler, dava hizmetleri, ofis yönetimi, iletişim, bildirimler ve ödemeler, ofis makineleri, sunum, toplantı ve seyahat hizmetleri ile ilgili bilgi ve becerileri kazandırmaya yönelik eğitim ve öğretim verilen alandır.</a:t>
            </a:r>
          </a:p>
          <a:p>
            <a:endParaRPr lang="tr-TR" dirty="0"/>
          </a:p>
        </p:txBody>
      </p:sp>
    </p:spTree>
    <p:extLst>
      <p:ext uri="{BB962C8B-B14F-4D97-AF65-F5344CB8AC3E}">
        <p14:creationId xmlns:p14="http://schemas.microsoft.com/office/powerpoint/2010/main" val="4118611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CDB290-DAD6-4C57-9C7D-A7A463F0CC0F}"/>
              </a:ext>
            </a:extLst>
          </p:cNvPr>
          <p:cNvSpPr>
            <a:spLocks noGrp="1"/>
          </p:cNvSpPr>
          <p:nvPr>
            <p:ph type="title"/>
          </p:nvPr>
        </p:nvSpPr>
        <p:spPr/>
        <p:txBody>
          <a:bodyPr/>
          <a:lstStyle/>
          <a:p>
            <a:r>
              <a:rPr lang="tr-TR" sz="2400" dirty="0">
                <a:cs typeface="Times New Roman" pitchFamily="18" charset="0"/>
              </a:rPr>
              <a:t>Büro Yönetimi Alanının Amacı:</a:t>
            </a:r>
            <a:endParaRPr lang="tr-TR" dirty="0"/>
          </a:p>
        </p:txBody>
      </p:sp>
      <p:sp>
        <p:nvSpPr>
          <p:cNvPr id="3" name="İçerik Yer Tutucusu 2">
            <a:extLst>
              <a:ext uri="{FF2B5EF4-FFF2-40B4-BE49-F238E27FC236}">
                <a16:creationId xmlns:a16="http://schemas.microsoft.com/office/drawing/2014/main" id="{98EFC5B7-A16D-4714-8D31-ABE476BA70BB}"/>
              </a:ext>
            </a:extLst>
          </p:cNvPr>
          <p:cNvSpPr>
            <a:spLocks noGrp="1"/>
          </p:cNvSpPr>
          <p:nvPr>
            <p:ph idx="1"/>
          </p:nvPr>
        </p:nvSpPr>
        <p:spPr/>
        <p:txBody>
          <a:bodyPr/>
          <a:lstStyle/>
          <a:p>
            <a:r>
              <a:rPr lang="tr-TR" sz="1600" dirty="0">
                <a:latin typeface="Times New Roman" pitchFamily="18" charset="0"/>
                <a:cs typeface="Times New Roman" pitchFamily="18" charset="0"/>
              </a:rPr>
              <a:t>İşletmede belirlenen amaç ve hedefleri gerçekleştirmek için yönetici tarafından planlanmış, koordine edilmiş kaynakların (insan, bilgi, parasal ve maddi </a:t>
            </a:r>
            <a:r>
              <a:rPr lang="tr-TR" sz="1600" dirty="0" err="1">
                <a:latin typeface="Times New Roman" pitchFamily="18" charset="0"/>
                <a:cs typeface="Times New Roman" pitchFamily="18" charset="0"/>
              </a:rPr>
              <a:t>v.b</a:t>
            </a:r>
            <a:r>
              <a:rPr lang="tr-TR" sz="1600" dirty="0">
                <a:latin typeface="Times New Roman" pitchFamily="18" charset="0"/>
                <a:cs typeface="Times New Roman" pitchFamily="18" charset="0"/>
              </a:rPr>
              <a:t>) uygun olarak yönetilmesinde yöneticiye yardımcı olan nitelikli elemanlar yetiştirmektir.</a:t>
            </a:r>
          </a:p>
          <a:p>
            <a:endParaRPr lang="tr-TR" dirty="0"/>
          </a:p>
        </p:txBody>
      </p:sp>
    </p:spTree>
    <p:extLst>
      <p:ext uri="{BB962C8B-B14F-4D97-AF65-F5344CB8AC3E}">
        <p14:creationId xmlns:p14="http://schemas.microsoft.com/office/powerpoint/2010/main" val="4245331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E859422-FA2F-4BC3-9A46-1C5EB1D746E1}"/>
              </a:ext>
            </a:extLst>
          </p:cNvPr>
          <p:cNvSpPr>
            <a:spLocks noGrp="1"/>
          </p:cNvSpPr>
          <p:nvPr>
            <p:ph type="title"/>
          </p:nvPr>
        </p:nvSpPr>
        <p:spPr>
          <a:xfrm>
            <a:off x="515940" y="812800"/>
            <a:ext cx="5217315" cy="1238920"/>
          </a:xfrm>
        </p:spPr>
        <p:txBody>
          <a:bodyPr/>
          <a:lstStyle/>
          <a:p>
            <a:r>
              <a:rPr lang="tr-TR" sz="2400" dirty="0">
                <a:cs typeface="Times New Roman" pitchFamily="18" charset="0"/>
              </a:rPr>
              <a:t>DAL PROGRAMLARI: </a:t>
            </a:r>
            <a:br>
              <a:rPr lang="tr-TR" sz="2400" dirty="0">
                <a:cs typeface="Times New Roman" pitchFamily="18" charset="0"/>
              </a:rPr>
            </a:br>
            <a:r>
              <a:rPr lang="tr-TR" sz="2400" dirty="0">
                <a:cs typeface="Times New Roman" pitchFamily="18" charset="0"/>
              </a:rPr>
              <a:t>	Ticaret Sekreterliği</a:t>
            </a:r>
            <a:endParaRPr lang="tr-TR" dirty="0"/>
          </a:p>
        </p:txBody>
      </p:sp>
      <p:sp>
        <p:nvSpPr>
          <p:cNvPr id="3" name="İçerik Yer Tutucusu 2">
            <a:extLst>
              <a:ext uri="{FF2B5EF4-FFF2-40B4-BE49-F238E27FC236}">
                <a16:creationId xmlns:a16="http://schemas.microsoft.com/office/drawing/2014/main" id="{AA8E58A0-6876-4E74-AEB3-649FCAA11A6E}"/>
              </a:ext>
            </a:extLst>
          </p:cNvPr>
          <p:cNvSpPr>
            <a:spLocks noGrp="1"/>
          </p:cNvSpPr>
          <p:nvPr>
            <p:ph idx="1"/>
          </p:nvPr>
        </p:nvSpPr>
        <p:spPr>
          <a:xfrm>
            <a:off x="620688" y="3131840"/>
            <a:ext cx="5717313" cy="4589760"/>
          </a:xfrm>
        </p:spPr>
        <p:txBody>
          <a:bodyPr/>
          <a:lstStyle/>
          <a:p>
            <a:r>
              <a:rPr lang="tr-TR" sz="1600" dirty="0">
                <a:latin typeface="Times New Roman" pitchFamily="18" charset="0"/>
                <a:cs typeface="Times New Roman" pitchFamily="18" charset="0"/>
              </a:rPr>
              <a:t>Ticaret ile ilgili faaliyetlere ilişkin işlemlerin organizesi, takip edilmesi ve bu işlemlere ait belgelerin dosyalanması, arşivlenmesi gibi becerileri kazandırmaya yönelik eğitim veren alandır </a:t>
            </a:r>
          </a:p>
          <a:p>
            <a:r>
              <a:rPr lang="tr-TR" sz="1600" dirty="0">
                <a:latin typeface="Times New Roman" pitchFamily="18" charset="0"/>
                <a:cs typeface="Times New Roman" pitchFamily="18" charset="0"/>
              </a:rPr>
              <a:t>Ticaret sekreteri; büro makinelerini kullanarak büro yönetimi, büro içi ve dışı iletişimi sağlayan, yöneticinin günlük işlerini organize eden, belge hazırlayan, dosyalama, bildirim ve ödemlerin izlenmesi işlemlerini yürüten, toplantı ve seyahat organize etme bilgi ve becerisine sahip kişileri yetiştirmektir.</a:t>
            </a:r>
            <a:endParaRPr lang="tr-TR" dirty="0"/>
          </a:p>
        </p:txBody>
      </p:sp>
    </p:spTree>
    <p:extLst>
      <p:ext uri="{BB962C8B-B14F-4D97-AF65-F5344CB8AC3E}">
        <p14:creationId xmlns:p14="http://schemas.microsoft.com/office/powerpoint/2010/main" val="401116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A5B87F-F674-4501-A3CC-036F41F15B19}"/>
              </a:ext>
            </a:extLst>
          </p:cNvPr>
          <p:cNvSpPr>
            <a:spLocks noGrp="1"/>
          </p:cNvSpPr>
          <p:nvPr>
            <p:ph type="title"/>
          </p:nvPr>
        </p:nvSpPr>
        <p:spPr/>
        <p:txBody>
          <a:bodyPr/>
          <a:lstStyle/>
          <a:p>
            <a:r>
              <a:rPr lang="tr-TR" sz="2400" dirty="0"/>
              <a:t>İstihdam Alanları</a:t>
            </a:r>
            <a:endParaRPr lang="tr-TR" dirty="0"/>
          </a:p>
        </p:txBody>
      </p:sp>
      <p:sp>
        <p:nvSpPr>
          <p:cNvPr id="3" name="İçerik Yer Tutucusu 2">
            <a:extLst>
              <a:ext uri="{FF2B5EF4-FFF2-40B4-BE49-F238E27FC236}">
                <a16:creationId xmlns:a16="http://schemas.microsoft.com/office/drawing/2014/main" id="{2CEC84B0-7559-4A1F-AFE8-C0342CE1E299}"/>
              </a:ext>
            </a:extLst>
          </p:cNvPr>
          <p:cNvSpPr>
            <a:spLocks noGrp="1"/>
          </p:cNvSpPr>
          <p:nvPr>
            <p:ph idx="1"/>
          </p:nvPr>
        </p:nvSpPr>
        <p:spPr/>
        <p:txBody>
          <a:bodyPr/>
          <a:lstStyle/>
          <a:p>
            <a:pPr algn="just">
              <a:buFont typeface="Wingdings" pitchFamily="2" charset="2"/>
              <a:buChar char="q"/>
            </a:pPr>
            <a:r>
              <a:rPr lang="tr-TR" sz="1600" dirty="0">
                <a:latin typeface="Times New Roman" pitchFamily="18" charset="0"/>
                <a:cs typeface="Times New Roman" pitchFamily="18" charset="0"/>
              </a:rPr>
              <a:t>Mesleğin gerektirdiği yeterlikleri kazanan bireyler Büro Yönetimi  alanında; </a:t>
            </a:r>
          </a:p>
          <a:p>
            <a:pPr lvl="0" algn="just">
              <a:buFont typeface="Wingdings" pitchFamily="2" charset="2"/>
              <a:buChar char="q"/>
            </a:pPr>
            <a:r>
              <a:rPr lang="tr-TR" sz="1600" dirty="0">
                <a:latin typeface="Times New Roman" pitchFamily="18" charset="0"/>
                <a:cs typeface="Times New Roman" pitchFamily="18" charset="0"/>
              </a:rPr>
              <a:t>Küçük veya büyük ölçekli işletmelerde, </a:t>
            </a:r>
          </a:p>
          <a:p>
            <a:pPr lvl="0" algn="just">
              <a:buFont typeface="Wingdings" pitchFamily="2" charset="2"/>
              <a:buChar char="q"/>
            </a:pPr>
            <a:r>
              <a:rPr lang="tr-TR" sz="1600" dirty="0">
                <a:latin typeface="Times New Roman" pitchFamily="18" charset="0"/>
                <a:cs typeface="Times New Roman" pitchFamily="18" charset="0"/>
              </a:rPr>
              <a:t>Resmi ve özel kurumlarda, </a:t>
            </a:r>
          </a:p>
          <a:p>
            <a:pPr lvl="0" algn="just">
              <a:buFont typeface="Wingdings" pitchFamily="2" charset="2"/>
              <a:buChar char="q"/>
            </a:pPr>
            <a:r>
              <a:rPr lang="tr-TR" sz="1600" dirty="0">
                <a:latin typeface="Times New Roman" pitchFamily="18" charset="0"/>
                <a:cs typeface="Times New Roman" pitchFamily="18" charset="0"/>
              </a:rPr>
              <a:t>Kendi işyerinde vb. yerlerde çalışabilirler. </a:t>
            </a:r>
          </a:p>
          <a:p>
            <a:pPr algn="just">
              <a:buNone/>
            </a:pPr>
            <a:r>
              <a:rPr lang="tr-TR" dirty="0">
                <a:latin typeface="Times New Roman" pitchFamily="18" charset="0"/>
                <a:cs typeface="Times New Roman" pitchFamily="18" charset="0"/>
              </a:rPr>
              <a:t> </a:t>
            </a:r>
          </a:p>
          <a:p>
            <a:endParaRPr lang="tr-TR" dirty="0"/>
          </a:p>
        </p:txBody>
      </p:sp>
    </p:spTree>
    <p:extLst>
      <p:ext uri="{BB962C8B-B14F-4D97-AF65-F5344CB8AC3E}">
        <p14:creationId xmlns:p14="http://schemas.microsoft.com/office/powerpoint/2010/main" val="4270223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2.BÖLÜM</a:t>
            </a:r>
            <a:br>
              <a:rPr lang="tr-TR" dirty="0"/>
            </a:br>
            <a:endParaRPr lang="tr-TR" dirty="0"/>
          </a:p>
        </p:txBody>
      </p:sp>
      <p:sp>
        <p:nvSpPr>
          <p:cNvPr id="2" name="1 Metin Yer Tutucusu"/>
          <p:cNvSpPr>
            <a:spLocks noGrp="1"/>
          </p:cNvSpPr>
          <p:nvPr>
            <p:ph type="body" idx="1"/>
          </p:nvPr>
        </p:nvSpPr>
        <p:spPr>
          <a:xfrm>
            <a:off x="1026319" y="3657601"/>
            <a:ext cx="4860131" cy="4010743"/>
          </a:xfrm>
        </p:spPr>
        <p:txBody>
          <a:bodyPr>
            <a:normAutofit/>
          </a:bodyPr>
          <a:lstStyle/>
          <a:p>
            <a:pPr algn="l">
              <a:buFont typeface="Arial" pitchFamily="34" charset="0"/>
              <a:buChar char="•"/>
            </a:pPr>
            <a:endParaRPr lang="tr-TR" dirty="0"/>
          </a:p>
          <a:p>
            <a:pPr algn="l">
              <a:buFont typeface="Arial" pitchFamily="34" charset="0"/>
              <a:buChar char="•"/>
            </a:pPr>
            <a:endParaRPr lang="tr-TR" dirty="0"/>
          </a:p>
          <a:p>
            <a:pPr algn="l">
              <a:buFont typeface="Arial" pitchFamily="34" charset="0"/>
              <a:buChar char="•"/>
            </a:pPr>
            <a:r>
              <a:rPr lang="tr-TR" dirty="0"/>
              <a:t>KURUMUN TARİHÇESİ</a:t>
            </a:r>
          </a:p>
          <a:p>
            <a:pPr algn="l">
              <a:buFont typeface="Arial" pitchFamily="34" charset="0"/>
              <a:buChar char="•"/>
            </a:pPr>
            <a:r>
              <a:rPr lang="tr-TR" dirty="0"/>
              <a:t>KURUM ALAN VE DALLARI</a:t>
            </a:r>
          </a:p>
          <a:p>
            <a:pPr algn="l">
              <a:buFont typeface="Arial" pitchFamily="34" charset="0"/>
              <a:buChar char="•"/>
            </a:pPr>
            <a:r>
              <a:rPr lang="tr-TR" dirty="0"/>
              <a:t>KURUMUN BİRİMLERİ</a:t>
            </a:r>
          </a:p>
          <a:p>
            <a:pPr algn="l">
              <a:buFont typeface="Arial" pitchFamily="34" charset="0"/>
              <a:buChar char="•"/>
            </a:pPr>
            <a:r>
              <a:rPr lang="tr-TR" dirty="0"/>
              <a:t>KURUM ÖĞRETMEN BİLGİLERİ</a:t>
            </a:r>
          </a:p>
          <a:p>
            <a:pPr algn="l">
              <a:buFont typeface="Arial" pitchFamily="34" charset="0"/>
              <a:buChar char="•"/>
            </a:pPr>
            <a:r>
              <a:rPr lang="tr-TR" dirty="0"/>
              <a:t>KURUMUN ÖĞRENCİ BİLGİLERİ</a:t>
            </a:r>
          </a:p>
          <a:p>
            <a:pPr algn="l"/>
            <a:r>
              <a:rPr lang="tr-TR" dirty="0"/>
              <a:t> </a:t>
            </a:r>
          </a:p>
        </p:txBody>
      </p:sp>
    </p:spTree>
    <p:extLst>
      <p:ext uri="{BB962C8B-B14F-4D97-AF65-F5344CB8AC3E}">
        <p14:creationId xmlns:p14="http://schemas.microsoft.com/office/powerpoint/2010/main" val="111616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ata.jpg"/>
          <p:cNvPicPr>
            <a:picLocks noGrp="1" noChangeAspect="1"/>
          </p:cNvPicPr>
          <p:nvPr>
            <p:ph idx="1"/>
          </p:nvPr>
        </p:nvPicPr>
        <p:blipFill>
          <a:blip r:embed="rId2" cstate="print"/>
          <a:stretch>
            <a:fillRect/>
          </a:stretch>
        </p:blipFill>
        <p:spPr>
          <a:xfrm>
            <a:off x="116632" y="0"/>
            <a:ext cx="6624736" cy="7308304"/>
          </a:xfrm>
        </p:spPr>
      </p:pic>
      <p:sp>
        <p:nvSpPr>
          <p:cNvPr id="3" name="2 Metin Yer Tutucusu"/>
          <p:cNvSpPr>
            <a:spLocks noGrp="1"/>
          </p:cNvSpPr>
          <p:nvPr>
            <p:ph type="body" sz="half" idx="2"/>
          </p:nvPr>
        </p:nvSpPr>
        <p:spPr>
          <a:xfrm>
            <a:off x="285750" y="7308304"/>
            <a:ext cx="6239594" cy="859914"/>
          </a:xfrm>
        </p:spPr>
        <p:txBody>
          <a:bodyPr>
            <a:noAutofit/>
          </a:bodyPr>
          <a:lstStyle/>
          <a:p>
            <a:pPr algn="ctr"/>
            <a:r>
              <a:rPr lang="tr-TR" sz="1200" i="1" dirty="0">
                <a:solidFill>
                  <a:schemeClr val="tx2">
                    <a:lumMod val="75000"/>
                  </a:schemeClr>
                </a:solidFill>
              </a:rPr>
              <a:t>Gençler !</a:t>
            </a:r>
            <a:endParaRPr lang="tr-TR" sz="1200" dirty="0">
              <a:solidFill>
                <a:schemeClr val="tx2">
                  <a:lumMod val="75000"/>
                </a:schemeClr>
              </a:solidFill>
            </a:endParaRPr>
          </a:p>
          <a:p>
            <a:pPr algn="ctr"/>
            <a:r>
              <a:rPr lang="tr-TR" sz="1200" i="1" dirty="0">
                <a:solidFill>
                  <a:schemeClr val="tx2">
                    <a:lumMod val="75000"/>
                  </a:schemeClr>
                </a:solidFill>
              </a:rPr>
              <a:t>Cesaretimizi takviye ve idame eden sizlersiniz. Siz, almakta olduğunuz terbiye ve irfan ile insanlık ve medeniyetin, vatan sevgisinin, fikir hürriyetinin en kıymetli timsali olacaksınız. Yükselen yeni nesil, istikbal sizsiniz. Cumhuriyeti biz kurduk, onu yükseltecek ve yaşatacak sizsiniz.</a:t>
            </a:r>
            <a:r>
              <a:rPr lang="tr-TR" sz="1200" dirty="0">
                <a:solidFill>
                  <a:schemeClr val="tx2">
                    <a:lumMod val="75000"/>
                  </a:schemeClr>
                </a:solidFill>
              </a:rPr>
              <a:t> </a:t>
            </a:r>
          </a:p>
          <a:p>
            <a:pPr algn="ctr"/>
            <a:r>
              <a:rPr lang="tr-TR" sz="1200" dirty="0">
                <a:solidFill>
                  <a:schemeClr val="tx2">
                    <a:lumMod val="75000"/>
                  </a:schemeClr>
                </a:solidFill>
              </a:rPr>
              <a:t>	</a:t>
            </a:r>
            <a:r>
              <a:rPr lang="tr-TR" sz="1200" b="1" i="1" dirty="0">
                <a:solidFill>
                  <a:schemeClr val="tx2">
                    <a:lumMod val="75000"/>
                  </a:schemeClr>
                </a:solidFill>
              </a:rPr>
              <a:t>M. Kemal ATATÜRK</a:t>
            </a:r>
            <a:endParaRPr lang="tr-TR" sz="1200" dirty="0">
              <a:solidFill>
                <a:schemeClr val="tx2">
                  <a:lumMod val="75000"/>
                </a:schemeClr>
              </a:solidFill>
            </a:endParaRPr>
          </a:p>
          <a:p>
            <a:pPr algn="ctr"/>
            <a:endParaRPr lang="tr-TR" sz="1200" dirty="0">
              <a:solidFill>
                <a:schemeClr val="tx2">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552A087-65D1-40E0-B8C2-6D1DC71D95B3}"/>
              </a:ext>
            </a:extLst>
          </p:cNvPr>
          <p:cNvSpPr>
            <a:spLocks noGrp="1"/>
          </p:cNvSpPr>
          <p:nvPr>
            <p:ph type="title"/>
          </p:nvPr>
        </p:nvSpPr>
        <p:spPr>
          <a:xfrm>
            <a:off x="515940" y="812800"/>
            <a:ext cx="2481011" cy="3149600"/>
          </a:xfrm>
        </p:spPr>
        <p:txBody>
          <a:bodyPr/>
          <a:lstStyle/>
          <a:p>
            <a:r>
              <a:rPr lang="tr-TR" sz="2400" dirty="0"/>
              <a:t>DEVLET MEMURLUĞU İMKANI</a:t>
            </a:r>
            <a:endParaRPr lang="tr-TR" dirty="0"/>
          </a:p>
        </p:txBody>
      </p:sp>
      <p:sp>
        <p:nvSpPr>
          <p:cNvPr id="3" name="İçerik Yer Tutucusu 2">
            <a:extLst>
              <a:ext uri="{FF2B5EF4-FFF2-40B4-BE49-F238E27FC236}">
                <a16:creationId xmlns:a16="http://schemas.microsoft.com/office/drawing/2014/main" id="{D2FB9AF4-A74E-4EE3-BF44-62D1C0CFFD7E}"/>
              </a:ext>
            </a:extLst>
          </p:cNvPr>
          <p:cNvSpPr>
            <a:spLocks noGrp="1"/>
          </p:cNvSpPr>
          <p:nvPr>
            <p:ph idx="1"/>
          </p:nvPr>
        </p:nvSpPr>
        <p:spPr/>
        <p:txBody>
          <a:bodyPr/>
          <a:lstStyle/>
          <a:p>
            <a:r>
              <a:rPr lang="tr-TR" sz="1600" dirty="0">
                <a:latin typeface="Times New Roman" pitchFamily="18" charset="0"/>
                <a:cs typeface="Times New Roman" pitchFamily="18" charset="0"/>
              </a:rPr>
              <a:t>On parmak klavye kullanarak Adliye ve </a:t>
            </a:r>
            <a:r>
              <a:rPr lang="tr-TR" sz="1600" dirty="0" err="1">
                <a:latin typeface="Times New Roman" pitchFamily="18" charset="0"/>
                <a:cs typeface="Times New Roman" pitchFamily="18" charset="0"/>
              </a:rPr>
              <a:t>Askeriye’de</a:t>
            </a:r>
            <a:r>
              <a:rPr lang="tr-TR" sz="1600" dirty="0">
                <a:latin typeface="Times New Roman" pitchFamily="18" charset="0"/>
                <a:cs typeface="Times New Roman" pitchFamily="18" charset="0"/>
              </a:rPr>
              <a:t> katiplik yapılabilir.</a:t>
            </a:r>
          </a:p>
          <a:p>
            <a:endParaRPr lang="tr-TR" dirty="0"/>
          </a:p>
        </p:txBody>
      </p:sp>
      <p:sp>
        <p:nvSpPr>
          <p:cNvPr id="4" name="Metin Yer Tutucusu 3">
            <a:extLst>
              <a:ext uri="{FF2B5EF4-FFF2-40B4-BE49-F238E27FC236}">
                <a16:creationId xmlns:a16="http://schemas.microsoft.com/office/drawing/2014/main" id="{00B2FCF5-19C0-43BE-B3E3-D16EFB17A9A9}"/>
              </a:ext>
            </a:extLst>
          </p:cNvPr>
          <p:cNvSpPr>
            <a:spLocks noGrp="1"/>
          </p:cNvSpPr>
          <p:nvPr>
            <p:ph type="body" sz="half" idx="2"/>
          </p:nvPr>
        </p:nvSpPr>
        <p:spPr>
          <a:xfrm>
            <a:off x="515941" y="7675882"/>
            <a:ext cx="104747" cy="45719"/>
          </a:xfrm>
        </p:spPr>
        <p:txBody>
          <a:bodyPr>
            <a:normAutofit fontScale="25000" lnSpcReduction="20000"/>
          </a:bodyPr>
          <a:lstStyle/>
          <a:p>
            <a:endParaRPr lang="tr-TR" dirty="0"/>
          </a:p>
        </p:txBody>
      </p:sp>
      <p:pic>
        <p:nvPicPr>
          <p:cNvPr id="5" name="Picture 1" descr="C:\Users\USE\Desktop\f-tipi-klavye.jpg">
            <a:extLst>
              <a:ext uri="{FF2B5EF4-FFF2-40B4-BE49-F238E27FC236}">
                <a16:creationId xmlns:a16="http://schemas.microsoft.com/office/drawing/2014/main" id="{298CBD18-9DBF-4F3E-82B1-F11A7A583A95}"/>
              </a:ext>
            </a:extLst>
          </p:cNvPr>
          <p:cNvPicPr>
            <a:picLocks noChangeAspect="1" noChangeArrowheads="1"/>
          </p:cNvPicPr>
          <p:nvPr/>
        </p:nvPicPr>
        <p:blipFill>
          <a:blip r:embed="rId2" cstate="print"/>
          <a:srcRect/>
          <a:stretch>
            <a:fillRect/>
          </a:stretch>
        </p:blipFill>
        <p:spPr bwMode="auto">
          <a:xfrm rot="20741341">
            <a:off x="2301387" y="5101314"/>
            <a:ext cx="3933292" cy="1857388"/>
          </a:xfrm>
          <a:prstGeom prst="rect">
            <a:avLst/>
          </a:prstGeom>
          <a:no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1" descr="C:\Users\USE\Desktop\hands-on-Stenograph-Diamante-writer.jpg">
            <a:extLst>
              <a:ext uri="{FF2B5EF4-FFF2-40B4-BE49-F238E27FC236}">
                <a16:creationId xmlns:a16="http://schemas.microsoft.com/office/drawing/2014/main" id="{5AB05837-69B6-4EA4-8E67-A027F8650D4B}"/>
              </a:ext>
            </a:extLst>
          </p:cNvPr>
          <p:cNvPicPr>
            <a:picLocks noChangeAspect="1" noChangeArrowheads="1"/>
          </p:cNvPicPr>
          <p:nvPr/>
        </p:nvPicPr>
        <p:blipFill>
          <a:blip r:embed="rId3" cstate="print"/>
          <a:srcRect/>
          <a:stretch>
            <a:fillRect/>
          </a:stretch>
        </p:blipFill>
        <p:spPr bwMode="auto">
          <a:xfrm>
            <a:off x="2899374" y="829495"/>
            <a:ext cx="3395663" cy="1957387"/>
          </a:xfrm>
          <a:prstGeom prst="rect">
            <a:avLst/>
          </a:prstGeom>
          <a:no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62676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3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940BE3-E22A-46AF-AF1B-ABDF08124AA6}"/>
              </a:ext>
            </a:extLst>
          </p:cNvPr>
          <p:cNvSpPr>
            <a:spLocks noGrp="1"/>
          </p:cNvSpPr>
          <p:nvPr>
            <p:ph type="title"/>
          </p:nvPr>
        </p:nvSpPr>
        <p:spPr/>
        <p:txBody>
          <a:bodyPr/>
          <a:lstStyle/>
          <a:p>
            <a:r>
              <a:rPr lang="tr-TR" sz="2400" dirty="0"/>
              <a:t>EĞİTİM VE KARİYER İMKÂNLARI</a:t>
            </a:r>
            <a:endParaRPr lang="tr-TR" dirty="0"/>
          </a:p>
        </p:txBody>
      </p:sp>
      <p:sp>
        <p:nvSpPr>
          <p:cNvPr id="3" name="İçerik Yer Tutucusu 2">
            <a:extLst>
              <a:ext uri="{FF2B5EF4-FFF2-40B4-BE49-F238E27FC236}">
                <a16:creationId xmlns:a16="http://schemas.microsoft.com/office/drawing/2014/main" id="{3D760C7A-4D13-49E8-8B87-B04FE872D5D5}"/>
              </a:ext>
            </a:extLst>
          </p:cNvPr>
          <p:cNvSpPr>
            <a:spLocks noGrp="1"/>
          </p:cNvSpPr>
          <p:nvPr>
            <p:ph idx="1"/>
          </p:nvPr>
        </p:nvSpPr>
        <p:spPr/>
        <p:txBody>
          <a:bodyPr/>
          <a:lstStyle/>
          <a:p>
            <a:r>
              <a:rPr lang="tr-TR" sz="1600" dirty="0">
                <a:latin typeface="Times New Roman" pitchFamily="18" charset="0"/>
                <a:cs typeface="Times New Roman" pitchFamily="18" charset="0"/>
              </a:rPr>
              <a:t> Okulumuzdan mezun olan öğrencilerimiz Meslek Yüksek Okulları’nın ilgili bölümlerine ÖSYM′nin yapacağı sınav neticesinde başarılı olanlar </a:t>
            </a:r>
            <a:r>
              <a:rPr lang="tr-TR" sz="1600" dirty="0" err="1">
                <a:latin typeface="Times New Roman" pitchFamily="18" charset="0"/>
                <a:cs typeface="Times New Roman" pitchFamily="18" charset="0"/>
              </a:rPr>
              <a:t>önlisans</a:t>
            </a:r>
            <a:r>
              <a:rPr lang="tr-TR" sz="1600" dirty="0">
                <a:latin typeface="Times New Roman" pitchFamily="18" charset="0"/>
                <a:cs typeface="Times New Roman" pitchFamily="18" charset="0"/>
              </a:rPr>
              <a:t> ve lisans düzeyinde eğitim  alabilirler. Ayrıca ön lisans programlarına diploma notu üzerinden ek puan verilmektedir.</a:t>
            </a:r>
          </a:p>
          <a:p>
            <a:endParaRPr lang="tr-TR" dirty="0"/>
          </a:p>
        </p:txBody>
      </p:sp>
      <p:pic>
        <p:nvPicPr>
          <p:cNvPr id="5" name="Picture 1" descr="C:\Users\USE\Desktop\download.jpg">
            <a:extLst>
              <a:ext uri="{FF2B5EF4-FFF2-40B4-BE49-F238E27FC236}">
                <a16:creationId xmlns:a16="http://schemas.microsoft.com/office/drawing/2014/main" id="{30CD9327-0AB3-4AAB-865C-A55D07C7372F}"/>
              </a:ext>
            </a:extLst>
          </p:cNvPr>
          <p:cNvPicPr>
            <a:picLocks noChangeAspect="1" noChangeArrowheads="1"/>
          </p:cNvPicPr>
          <p:nvPr/>
        </p:nvPicPr>
        <p:blipFill>
          <a:blip r:embed="rId2" cstate="print"/>
          <a:srcRect/>
          <a:stretch>
            <a:fillRect/>
          </a:stretch>
        </p:blipFill>
        <p:spPr bwMode="auto">
          <a:xfrm>
            <a:off x="668116" y="5364088"/>
            <a:ext cx="3929090" cy="2099606"/>
          </a:xfrm>
          <a:prstGeom prst="rect">
            <a:avLst/>
          </a:prstGeom>
          <a:noFill/>
          <a:ln w="38100">
            <a:solidFill>
              <a:schemeClr val="tx1"/>
            </a:solid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22629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8856455-D9B2-4C53-8B8D-F629F273D1CE}"/>
              </a:ext>
            </a:extLst>
          </p:cNvPr>
          <p:cNvSpPr>
            <a:spLocks noGrp="1"/>
          </p:cNvSpPr>
          <p:nvPr>
            <p:ph type="title"/>
          </p:nvPr>
        </p:nvSpPr>
        <p:spPr>
          <a:xfrm>
            <a:off x="-151970" y="812800"/>
            <a:ext cx="3008382" cy="1907569"/>
          </a:xfrm>
        </p:spPr>
        <p:txBody>
          <a:bodyPr/>
          <a:lstStyle/>
          <a:p>
            <a:r>
              <a:rPr lang="tr-TR" sz="2400" dirty="0"/>
              <a:t>EK PUAN ALABİLECEĞİNİZ BÖLÜMLER</a:t>
            </a:r>
            <a:endParaRPr lang="tr-TR" dirty="0"/>
          </a:p>
        </p:txBody>
      </p:sp>
      <p:sp>
        <p:nvSpPr>
          <p:cNvPr id="3" name="İçerik Yer Tutucusu 2">
            <a:extLst>
              <a:ext uri="{FF2B5EF4-FFF2-40B4-BE49-F238E27FC236}">
                <a16:creationId xmlns:a16="http://schemas.microsoft.com/office/drawing/2014/main" id="{CB03A755-DAD7-4721-93F2-7BC8822DF673}"/>
              </a:ext>
            </a:extLst>
          </p:cNvPr>
          <p:cNvSpPr>
            <a:spLocks noGrp="1"/>
          </p:cNvSpPr>
          <p:nvPr>
            <p:ph idx="1"/>
          </p:nvPr>
        </p:nvSpPr>
        <p:spPr>
          <a:xfrm>
            <a:off x="2856412" y="812800"/>
            <a:ext cx="3481589" cy="7431608"/>
          </a:xfrm>
        </p:spPr>
        <p:txBody>
          <a:bodyPr>
            <a:normAutofit/>
          </a:bodyPr>
          <a:lstStyle/>
          <a:p>
            <a:pPr>
              <a:buNone/>
            </a:pPr>
            <a:r>
              <a:rPr lang="tr-TR" dirty="0"/>
              <a:t>MUHASEBE VE FİNANSMAN ALANI</a:t>
            </a:r>
          </a:p>
          <a:p>
            <a:pPr lvl="0"/>
            <a:r>
              <a:rPr lang="tr-TR" dirty="0"/>
              <a:t>Bankacılık ve Sigortacılık</a:t>
            </a:r>
          </a:p>
          <a:p>
            <a:pPr lvl="0"/>
            <a:r>
              <a:rPr lang="tr-TR" dirty="0"/>
              <a:t>Deniz ve Liman İşletmeciliği</a:t>
            </a:r>
          </a:p>
          <a:p>
            <a:pPr lvl="0"/>
            <a:r>
              <a:rPr lang="tr-TR" dirty="0"/>
              <a:t>Dış Ticaret</a:t>
            </a:r>
          </a:p>
          <a:p>
            <a:pPr lvl="0"/>
            <a:r>
              <a:rPr lang="tr-TR" dirty="0"/>
              <a:t>Emlak ve Emlak Yönetimi</a:t>
            </a:r>
          </a:p>
          <a:p>
            <a:pPr lvl="0"/>
            <a:r>
              <a:rPr lang="tr-TR" dirty="0"/>
              <a:t>Enerji Tesisleri İşletmeciliği</a:t>
            </a:r>
          </a:p>
          <a:p>
            <a:pPr lvl="0"/>
            <a:r>
              <a:rPr lang="tr-TR" dirty="0"/>
              <a:t>Hava Lojistiği</a:t>
            </a:r>
          </a:p>
          <a:p>
            <a:pPr lvl="0"/>
            <a:r>
              <a:rPr lang="tr-TR" dirty="0"/>
              <a:t>İnsan Kaynakları Yönetimi</a:t>
            </a:r>
          </a:p>
          <a:p>
            <a:r>
              <a:rPr lang="tr-TR" dirty="0"/>
              <a:t>İşletme Yönetimi</a:t>
            </a:r>
          </a:p>
          <a:p>
            <a:pPr lvl="0"/>
            <a:r>
              <a:rPr lang="tr-TR" dirty="0"/>
              <a:t>Kooperatifçilik</a:t>
            </a:r>
          </a:p>
          <a:p>
            <a:pPr lvl="0"/>
            <a:r>
              <a:rPr lang="tr-TR" dirty="0"/>
              <a:t>Lojistik</a:t>
            </a:r>
          </a:p>
          <a:p>
            <a:pPr lvl="0"/>
            <a:r>
              <a:rPr lang="tr-TR" dirty="0"/>
              <a:t>Maliye </a:t>
            </a:r>
          </a:p>
          <a:p>
            <a:pPr lvl="0"/>
            <a:r>
              <a:rPr lang="tr-TR" dirty="0"/>
              <a:t>Marina İşletme</a:t>
            </a:r>
          </a:p>
          <a:p>
            <a:pPr lvl="0"/>
            <a:r>
              <a:rPr lang="tr-TR" dirty="0"/>
              <a:t>Marina ve Yat İşletmeciliği</a:t>
            </a:r>
          </a:p>
          <a:p>
            <a:pPr lvl="0"/>
            <a:r>
              <a:rPr lang="tr-TR" dirty="0"/>
              <a:t>Marka İletişimi</a:t>
            </a:r>
          </a:p>
          <a:p>
            <a:pPr lvl="0"/>
            <a:r>
              <a:rPr lang="tr-TR" dirty="0"/>
              <a:t>Menkul Kıymetler ve Sermaye Piyasası</a:t>
            </a:r>
          </a:p>
          <a:p>
            <a:pPr lvl="0"/>
            <a:r>
              <a:rPr lang="tr-TR" dirty="0"/>
              <a:t>Muhasebe ve Vergi Uygulamaları</a:t>
            </a:r>
          </a:p>
          <a:p>
            <a:pPr lvl="0"/>
            <a:r>
              <a:rPr lang="tr-TR" dirty="0"/>
              <a:t>Pazarlama</a:t>
            </a:r>
          </a:p>
          <a:p>
            <a:endParaRPr lang="tr-TR" dirty="0"/>
          </a:p>
        </p:txBody>
      </p:sp>
    </p:spTree>
    <p:extLst>
      <p:ext uri="{BB962C8B-B14F-4D97-AF65-F5344CB8AC3E}">
        <p14:creationId xmlns:p14="http://schemas.microsoft.com/office/powerpoint/2010/main" val="3411328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A18AF67-339E-410F-999B-49B43421589B}"/>
              </a:ext>
            </a:extLst>
          </p:cNvPr>
          <p:cNvSpPr>
            <a:spLocks noGrp="1"/>
          </p:cNvSpPr>
          <p:nvPr>
            <p:ph type="title"/>
          </p:nvPr>
        </p:nvSpPr>
        <p:spPr>
          <a:xfrm>
            <a:off x="260648" y="812800"/>
            <a:ext cx="2467177" cy="3149600"/>
          </a:xfrm>
        </p:spPr>
        <p:txBody>
          <a:bodyPr/>
          <a:lstStyle/>
          <a:p>
            <a:r>
              <a:rPr lang="tr-TR" sz="2000" dirty="0"/>
              <a:t>EK PUAN ALABİLECEĞİNİZ BÖLÜMLER</a:t>
            </a:r>
            <a:endParaRPr lang="tr-TR" dirty="0"/>
          </a:p>
        </p:txBody>
      </p:sp>
      <p:sp>
        <p:nvSpPr>
          <p:cNvPr id="3" name="İçerik Yer Tutucusu 2">
            <a:extLst>
              <a:ext uri="{FF2B5EF4-FFF2-40B4-BE49-F238E27FC236}">
                <a16:creationId xmlns:a16="http://schemas.microsoft.com/office/drawing/2014/main" id="{67A99EAD-B1DA-4E01-8998-E029DD4915B7}"/>
              </a:ext>
            </a:extLst>
          </p:cNvPr>
          <p:cNvSpPr>
            <a:spLocks noGrp="1"/>
          </p:cNvSpPr>
          <p:nvPr>
            <p:ph idx="1"/>
          </p:nvPr>
        </p:nvSpPr>
        <p:spPr/>
        <p:txBody>
          <a:bodyPr/>
          <a:lstStyle/>
          <a:p>
            <a:pPr lvl="0"/>
            <a:r>
              <a:rPr lang="tr-TR" dirty="0"/>
              <a:t>Perakende Satış ve Mağaza Yönetimi</a:t>
            </a:r>
          </a:p>
          <a:p>
            <a:pPr lvl="0"/>
            <a:r>
              <a:rPr lang="tr-TR" dirty="0"/>
              <a:t>Sağlık Kurumları İşletmeciliği</a:t>
            </a:r>
          </a:p>
          <a:p>
            <a:pPr lvl="0"/>
            <a:r>
              <a:rPr lang="tr-TR" dirty="0"/>
              <a:t>Sivil Hava Ulaştırma Haberciliği</a:t>
            </a:r>
          </a:p>
          <a:p>
            <a:pPr lvl="0"/>
            <a:r>
              <a:rPr lang="tr-TR" dirty="0"/>
              <a:t>Sivil Havacılık Kabin Hizmetleri</a:t>
            </a:r>
          </a:p>
          <a:p>
            <a:pPr lvl="0"/>
            <a:r>
              <a:rPr lang="tr-TR" dirty="0"/>
              <a:t>Sosyal Güvenlik</a:t>
            </a:r>
          </a:p>
          <a:p>
            <a:pPr lvl="0"/>
            <a:r>
              <a:rPr lang="tr-TR" dirty="0"/>
              <a:t>Tarımsal İşletmecilik</a:t>
            </a:r>
          </a:p>
          <a:p>
            <a:pPr lvl="0"/>
            <a:r>
              <a:rPr lang="tr-TR" dirty="0"/>
              <a:t>Turizm ve Otel İşletmeciliği</a:t>
            </a:r>
          </a:p>
          <a:p>
            <a:pPr lvl="0"/>
            <a:r>
              <a:rPr lang="tr-TR" dirty="0"/>
              <a:t>Turizm ve Seyahat Hizmetleri</a:t>
            </a:r>
          </a:p>
          <a:p>
            <a:r>
              <a:rPr lang="tr-TR" dirty="0"/>
              <a:t>Uçuş Harekat Yöneticiliği</a:t>
            </a:r>
          </a:p>
          <a:p>
            <a:endParaRPr lang="tr-TR" dirty="0"/>
          </a:p>
        </p:txBody>
      </p:sp>
    </p:spTree>
    <p:extLst>
      <p:ext uri="{BB962C8B-B14F-4D97-AF65-F5344CB8AC3E}">
        <p14:creationId xmlns:p14="http://schemas.microsoft.com/office/powerpoint/2010/main" val="1556445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B96068-6FD6-40E2-8D4A-49D3BF1BD30F}"/>
              </a:ext>
            </a:extLst>
          </p:cNvPr>
          <p:cNvSpPr>
            <a:spLocks noGrp="1"/>
          </p:cNvSpPr>
          <p:nvPr>
            <p:ph type="title"/>
          </p:nvPr>
        </p:nvSpPr>
        <p:spPr/>
        <p:txBody>
          <a:bodyPr/>
          <a:lstStyle/>
          <a:p>
            <a:r>
              <a:rPr lang="tr-TR" dirty="0"/>
              <a:t>BÜRO YÖNETİMİ</a:t>
            </a:r>
            <a:br>
              <a:rPr lang="tr-TR" dirty="0"/>
            </a:br>
            <a:endParaRPr lang="tr-TR" dirty="0"/>
          </a:p>
        </p:txBody>
      </p:sp>
      <p:sp>
        <p:nvSpPr>
          <p:cNvPr id="3" name="İçerik Yer Tutucusu 2">
            <a:extLst>
              <a:ext uri="{FF2B5EF4-FFF2-40B4-BE49-F238E27FC236}">
                <a16:creationId xmlns:a16="http://schemas.microsoft.com/office/drawing/2014/main" id="{10307FF3-126B-44B4-8BFC-1906D634FEC1}"/>
              </a:ext>
            </a:extLst>
          </p:cNvPr>
          <p:cNvSpPr>
            <a:spLocks noGrp="1"/>
          </p:cNvSpPr>
          <p:nvPr>
            <p:ph idx="1"/>
          </p:nvPr>
        </p:nvSpPr>
        <p:spPr/>
        <p:txBody>
          <a:bodyPr/>
          <a:lstStyle/>
          <a:p>
            <a:pPr lvl="0"/>
            <a:r>
              <a:rPr lang="tr-TR" dirty="0"/>
              <a:t>Ağız ve Diş Sağlığı</a:t>
            </a:r>
          </a:p>
          <a:p>
            <a:pPr lvl="0"/>
            <a:r>
              <a:rPr lang="tr-TR" dirty="0"/>
              <a:t>Büro Yönetimi ve Yönetici Asistanlığı</a:t>
            </a:r>
          </a:p>
          <a:p>
            <a:pPr lvl="0"/>
            <a:r>
              <a:rPr lang="tr-TR" dirty="0"/>
              <a:t>Çağrı Merkezi Hizmetleri</a:t>
            </a:r>
          </a:p>
          <a:p>
            <a:pPr lvl="0"/>
            <a:r>
              <a:rPr lang="tr-TR" dirty="0"/>
              <a:t>Emlak ve Emlak Yönetimi</a:t>
            </a:r>
          </a:p>
          <a:p>
            <a:pPr lvl="0"/>
            <a:r>
              <a:rPr lang="tr-TR" dirty="0"/>
              <a:t>Hukuk Büro Yönetimi ve Sekreterliği</a:t>
            </a:r>
          </a:p>
          <a:p>
            <a:pPr lvl="0"/>
            <a:r>
              <a:rPr lang="tr-TR" dirty="0"/>
              <a:t>İnsan Kaynakları Yönetimi</a:t>
            </a:r>
          </a:p>
          <a:p>
            <a:pPr lvl="0"/>
            <a:r>
              <a:rPr lang="tr-TR" dirty="0"/>
              <a:t>İşletme Yönetimi</a:t>
            </a:r>
          </a:p>
          <a:p>
            <a:pPr lvl="0"/>
            <a:r>
              <a:rPr lang="tr-TR" dirty="0"/>
              <a:t>Kooperatifçilik</a:t>
            </a:r>
          </a:p>
          <a:p>
            <a:pPr lvl="0"/>
            <a:r>
              <a:rPr lang="tr-TR" dirty="0"/>
              <a:t>Sağlık Kurumları İşletmeciliği</a:t>
            </a:r>
          </a:p>
          <a:p>
            <a:pPr lvl="0"/>
            <a:r>
              <a:rPr lang="tr-TR" dirty="0"/>
              <a:t>Tıbbi </a:t>
            </a:r>
            <a:r>
              <a:rPr lang="tr-TR" dirty="0" err="1"/>
              <a:t>Dökümantasyon</a:t>
            </a:r>
            <a:r>
              <a:rPr lang="tr-TR" dirty="0"/>
              <a:t> ve Sekreterlik</a:t>
            </a:r>
          </a:p>
          <a:p>
            <a:pPr lvl="0"/>
            <a:r>
              <a:rPr lang="tr-TR" dirty="0"/>
              <a:t> Sosyal Güvenlik </a:t>
            </a:r>
          </a:p>
          <a:p>
            <a:pPr lvl="0"/>
            <a:r>
              <a:rPr lang="tr-TR" dirty="0"/>
              <a:t>Yerel Yönetimler</a:t>
            </a:r>
          </a:p>
          <a:p>
            <a:endParaRPr lang="tr-TR" dirty="0"/>
          </a:p>
        </p:txBody>
      </p:sp>
    </p:spTree>
    <p:extLst>
      <p:ext uri="{BB962C8B-B14F-4D97-AF65-F5344CB8AC3E}">
        <p14:creationId xmlns:p14="http://schemas.microsoft.com/office/powerpoint/2010/main" val="3900288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İçerik Yer Tutucusu"/>
          <p:cNvGraphicFramePr>
            <a:graphicFrameLocks noGrp="1"/>
          </p:cNvGraphicFramePr>
          <p:nvPr>
            <p:ph idx="1"/>
            <p:extLst>
              <p:ext uri="{D42A27DB-BD31-4B8C-83A1-F6EECF244321}">
                <p14:modId xmlns:p14="http://schemas.microsoft.com/office/powerpoint/2010/main" val="425273718"/>
              </p:ext>
            </p:extLst>
          </p:nvPr>
        </p:nvGraphicFramePr>
        <p:xfrm>
          <a:off x="1916832" y="812800"/>
          <a:ext cx="4655418" cy="7791644"/>
        </p:xfrm>
        <a:graphic>
          <a:graphicData uri="http://schemas.openxmlformats.org/drawingml/2006/table">
            <a:tbl>
              <a:tblPr firstRow="1" bandRow="1">
                <a:tableStyleId>{D7AC3CCA-C797-4891-BE02-D94E43425B78}</a:tableStyleId>
              </a:tblPr>
              <a:tblGrid>
                <a:gridCol w="2859914">
                  <a:extLst>
                    <a:ext uri="{9D8B030D-6E8A-4147-A177-3AD203B41FA5}">
                      <a16:colId xmlns:a16="http://schemas.microsoft.com/office/drawing/2014/main" val="20000"/>
                    </a:ext>
                  </a:extLst>
                </a:gridCol>
                <a:gridCol w="1795504">
                  <a:extLst>
                    <a:ext uri="{9D8B030D-6E8A-4147-A177-3AD203B41FA5}">
                      <a16:colId xmlns:a16="http://schemas.microsoft.com/office/drawing/2014/main" val="20001"/>
                    </a:ext>
                  </a:extLst>
                </a:gridCol>
              </a:tblGrid>
              <a:tr h="378057">
                <a:tc>
                  <a:txBody>
                    <a:bodyPr/>
                    <a:lstStyle/>
                    <a:p>
                      <a:pPr algn="ctr"/>
                      <a:r>
                        <a:rPr lang="tr-TR" sz="1400" dirty="0"/>
                        <a:t>Birimlerin İsimleri</a:t>
                      </a:r>
                    </a:p>
                  </a:txBody>
                  <a:tcPr marL="75273" marR="75273"/>
                </a:tc>
                <a:tc>
                  <a:txBody>
                    <a:bodyPr/>
                    <a:lstStyle/>
                    <a:p>
                      <a:pPr algn="ctr"/>
                      <a:r>
                        <a:rPr lang="tr-TR" sz="1400" dirty="0"/>
                        <a:t>Oda Sayısı</a:t>
                      </a:r>
                    </a:p>
                  </a:txBody>
                  <a:tcPr marL="75273" marR="75273"/>
                </a:tc>
                <a:extLst>
                  <a:ext uri="{0D108BD9-81ED-4DB2-BD59-A6C34878D82A}">
                    <a16:rowId xmlns:a16="http://schemas.microsoft.com/office/drawing/2014/main" val="10000"/>
                  </a:ext>
                </a:extLst>
              </a:tr>
              <a:tr h="378057">
                <a:tc>
                  <a:txBody>
                    <a:bodyPr/>
                    <a:lstStyle/>
                    <a:p>
                      <a:r>
                        <a:rPr lang="tr-TR" sz="1200" dirty="0"/>
                        <a:t>Müdür </a:t>
                      </a:r>
                      <a:r>
                        <a:rPr lang="tr-TR" sz="1200" baseline="0" dirty="0"/>
                        <a:t> Odası</a:t>
                      </a:r>
                      <a:endParaRPr lang="tr-TR" sz="1200" dirty="0"/>
                    </a:p>
                  </a:txBody>
                  <a:tcPr marL="75273" marR="75273"/>
                </a:tc>
                <a:tc>
                  <a:txBody>
                    <a:bodyPr/>
                    <a:lstStyle/>
                    <a:p>
                      <a:r>
                        <a:rPr lang="tr-TR" sz="1200" dirty="0"/>
                        <a:t>1</a:t>
                      </a:r>
                    </a:p>
                  </a:txBody>
                  <a:tcPr marL="75273" marR="75273"/>
                </a:tc>
                <a:extLst>
                  <a:ext uri="{0D108BD9-81ED-4DB2-BD59-A6C34878D82A}">
                    <a16:rowId xmlns:a16="http://schemas.microsoft.com/office/drawing/2014/main" val="10001"/>
                  </a:ext>
                </a:extLst>
              </a:tr>
              <a:tr h="378057">
                <a:tc>
                  <a:txBody>
                    <a:bodyPr/>
                    <a:lstStyle/>
                    <a:p>
                      <a:r>
                        <a:rPr lang="tr-TR" sz="1200" dirty="0"/>
                        <a:t>Müdür  Yardımcısı Odası</a:t>
                      </a:r>
                    </a:p>
                  </a:txBody>
                  <a:tcPr marL="75273" marR="75273"/>
                </a:tc>
                <a:tc>
                  <a:txBody>
                    <a:bodyPr/>
                    <a:lstStyle/>
                    <a:p>
                      <a:r>
                        <a:rPr lang="tr-TR" sz="1200" dirty="0"/>
                        <a:t>2</a:t>
                      </a:r>
                    </a:p>
                  </a:txBody>
                  <a:tcPr marL="75273" marR="75273"/>
                </a:tc>
                <a:extLst>
                  <a:ext uri="{0D108BD9-81ED-4DB2-BD59-A6C34878D82A}">
                    <a16:rowId xmlns:a16="http://schemas.microsoft.com/office/drawing/2014/main" val="10002"/>
                  </a:ext>
                </a:extLst>
              </a:tr>
              <a:tr h="392330">
                <a:tc>
                  <a:txBody>
                    <a:bodyPr/>
                    <a:lstStyle/>
                    <a:p>
                      <a:r>
                        <a:rPr lang="tr-TR" sz="1200" dirty="0"/>
                        <a:t>Memur</a:t>
                      </a:r>
                      <a:r>
                        <a:rPr lang="tr-TR" sz="1200" baseline="0" dirty="0"/>
                        <a:t> Odası</a:t>
                      </a:r>
                      <a:endParaRPr lang="tr-TR" sz="1200" dirty="0"/>
                    </a:p>
                  </a:txBody>
                  <a:tcPr marL="75273" marR="75273"/>
                </a:tc>
                <a:tc>
                  <a:txBody>
                    <a:bodyPr/>
                    <a:lstStyle/>
                    <a:p>
                      <a:r>
                        <a:rPr lang="tr-TR" sz="1200" dirty="0"/>
                        <a:t>1</a:t>
                      </a:r>
                    </a:p>
                  </a:txBody>
                  <a:tcPr marL="75273" marR="75273"/>
                </a:tc>
                <a:extLst>
                  <a:ext uri="{0D108BD9-81ED-4DB2-BD59-A6C34878D82A}">
                    <a16:rowId xmlns:a16="http://schemas.microsoft.com/office/drawing/2014/main" val="10003"/>
                  </a:ext>
                </a:extLst>
              </a:tr>
              <a:tr h="378057">
                <a:tc>
                  <a:txBody>
                    <a:bodyPr/>
                    <a:lstStyle/>
                    <a:p>
                      <a:r>
                        <a:rPr lang="tr-TR" sz="1200" dirty="0"/>
                        <a:t>Alan Şefleri Odası</a:t>
                      </a:r>
                    </a:p>
                  </a:txBody>
                  <a:tcPr marL="75273" marR="75273"/>
                </a:tc>
                <a:tc>
                  <a:txBody>
                    <a:bodyPr/>
                    <a:lstStyle/>
                    <a:p>
                      <a:r>
                        <a:rPr lang="tr-TR" sz="1200" dirty="0"/>
                        <a:t>1</a:t>
                      </a:r>
                    </a:p>
                  </a:txBody>
                  <a:tcPr marL="75273" marR="75273"/>
                </a:tc>
                <a:extLst>
                  <a:ext uri="{0D108BD9-81ED-4DB2-BD59-A6C34878D82A}">
                    <a16:rowId xmlns:a16="http://schemas.microsoft.com/office/drawing/2014/main" val="10004"/>
                  </a:ext>
                </a:extLst>
              </a:tr>
              <a:tr h="378057">
                <a:tc>
                  <a:txBody>
                    <a:bodyPr/>
                    <a:lstStyle/>
                    <a:p>
                      <a:r>
                        <a:rPr lang="tr-TR" sz="1200" dirty="0"/>
                        <a:t>Spor Salonu</a:t>
                      </a:r>
                    </a:p>
                  </a:txBody>
                  <a:tcPr marL="75273" marR="75273"/>
                </a:tc>
                <a:tc>
                  <a:txBody>
                    <a:bodyPr/>
                    <a:lstStyle/>
                    <a:p>
                      <a:r>
                        <a:rPr lang="tr-TR" sz="1200" dirty="0"/>
                        <a:t>1</a:t>
                      </a:r>
                    </a:p>
                  </a:txBody>
                  <a:tcPr marL="75273" marR="75273"/>
                </a:tc>
                <a:extLst>
                  <a:ext uri="{0D108BD9-81ED-4DB2-BD59-A6C34878D82A}">
                    <a16:rowId xmlns:a16="http://schemas.microsoft.com/office/drawing/2014/main" val="10005"/>
                  </a:ext>
                </a:extLst>
              </a:tr>
              <a:tr h="378057">
                <a:tc>
                  <a:txBody>
                    <a:bodyPr/>
                    <a:lstStyle/>
                    <a:p>
                      <a:r>
                        <a:rPr lang="tr-TR" sz="1200" dirty="0"/>
                        <a:t>Beden Eğitimi Öğretmen Odası</a:t>
                      </a:r>
                    </a:p>
                  </a:txBody>
                  <a:tcPr marL="75273" marR="75273"/>
                </a:tc>
                <a:tc>
                  <a:txBody>
                    <a:bodyPr/>
                    <a:lstStyle/>
                    <a:p>
                      <a:r>
                        <a:rPr lang="tr-TR" sz="1200" dirty="0"/>
                        <a:t>1</a:t>
                      </a:r>
                    </a:p>
                  </a:txBody>
                  <a:tcPr marL="75273" marR="75273"/>
                </a:tc>
                <a:extLst>
                  <a:ext uri="{0D108BD9-81ED-4DB2-BD59-A6C34878D82A}">
                    <a16:rowId xmlns:a16="http://schemas.microsoft.com/office/drawing/2014/main" val="10006"/>
                  </a:ext>
                </a:extLst>
              </a:tr>
              <a:tr h="378057">
                <a:tc>
                  <a:txBody>
                    <a:bodyPr/>
                    <a:lstStyle/>
                    <a:p>
                      <a:r>
                        <a:rPr lang="tr-TR" sz="1200" dirty="0"/>
                        <a:t>Spor Salonu Soyunma Odası</a:t>
                      </a:r>
                    </a:p>
                  </a:txBody>
                  <a:tcPr marL="75273" marR="75273"/>
                </a:tc>
                <a:tc>
                  <a:txBody>
                    <a:bodyPr/>
                    <a:lstStyle/>
                    <a:p>
                      <a:r>
                        <a:rPr lang="tr-TR" sz="1200" dirty="0"/>
                        <a:t>2</a:t>
                      </a:r>
                    </a:p>
                  </a:txBody>
                  <a:tcPr marL="75273" marR="75273"/>
                </a:tc>
                <a:extLst>
                  <a:ext uri="{0D108BD9-81ED-4DB2-BD59-A6C34878D82A}">
                    <a16:rowId xmlns:a16="http://schemas.microsoft.com/office/drawing/2014/main" val="10007"/>
                  </a:ext>
                </a:extLst>
              </a:tr>
              <a:tr h="471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Rehberlik Odası</a:t>
                      </a:r>
                    </a:p>
                    <a:p>
                      <a:endParaRPr lang="tr-TR" sz="1200" dirty="0"/>
                    </a:p>
                  </a:txBody>
                  <a:tcPr marL="75273" marR="75273"/>
                </a:tc>
                <a:tc>
                  <a:txBody>
                    <a:bodyPr/>
                    <a:lstStyle/>
                    <a:p>
                      <a:r>
                        <a:rPr lang="tr-TR" sz="1200" dirty="0"/>
                        <a:t>1</a:t>
                      </a:r>
                    </a:p>
                  </a:txBody>
                  <a:tcPr marL="75273" marR="75273"/>
                </a:tc>
                <a:extLst>
                  <a:ext uri="{0D108BD9-81ED-4DB2-BD59-A6C34878D82A}">
                    <a16:rowId xmlns:a16="http://schemas.microsoft.com/office/drawing/2014/main" val="10008"/>
                  </a:ext>
                </a:extLst>
              </a:tr>
              <a:tr h="471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Hizmetli Odası</a:t>
                      </a:r>
                    </a:p>
                    <a:p>
                      <a:endParaRPr lang="tr-TR" sz="1200" dirty="0"/>
                    </a:p>
                  </a:txBody>
                  <a:tcPr marL="75273" marR="75273"/>
                </a:tc>
                <a:tc>
                  <a:txBody>
                    <a:bodyPr/>
                    <a:lstStyle/>
                    <a:p>
                      <a:r>
                        <a:rPr lang="tr-TR" sz="1200" dirty="0"/>
                        <a:t>1</a:t>
                      </a:r>
                    </a:p>
                  </a:txBody>
                  <a:tcPr marL="75273" marR="75273"/>
                </a:tc>
                <a:extLst>
                  <a:ext uri="{0D108BD9-81ED-4DB2-BD59-A6C34878D82A}">
                    <a16:rowId xmlns:a16="http://schemas.microsoft.com/office/drawing/2014/main" val="10009"/>
                  </a:ext>
                </a:extLst>
              </a:tr>
              <a:tr h="378057">
                <a:tc>
                  <a:txBody>
                    <a:bodyPr/>
                    <a:lstStyle/>
                    <a:p>
                      <a:r>
                        <a:rPr kumimoji="0" lang="tr-TR" sz="1200" kern="1200" dirty="0"/>
                        <a:t>Depo </a:t>
                      </a:r>
                      <a:endParaRPr kumimoji="0" lang="tr-TR" sz="1200" kern="1200" dirty="0">
                        <a:solidFill>
                          <a:schemeClr val="dk1"/>
                        </a:solidFill>
                        <a:latin typeface="+mn-lt"/>
                        <a:ea typeface="+mn-ea"/>
                        <a:cs typeface="+mn-cs"/>
                      </a:endParaRPr>
                    </a:p>
                  </a:txBody>
                  <a:tcPr marL="75273" marR="75273"/>
                </a:tc>
                <a:tc>
                  <a:txBody>
                    <a:bodyPr/>
                    <a:lstStyle/>
                    <a:p>
                      <a:r>
                        <a:rPr kumimoji="0" lang="tr-TR" sz="1200" kern="1200" dirty="0"/>
                        <a:t>1</a:t>
                      </a:r>
                      <a:endParaRPr kumimoji="0" lang="tr-TR" sz="1200" kern="1200" dirty="0">
                        <a:solidFill>
                          <a:schemeClr val="dk1"/>
                        </a:solidFill>
                        <a:latin typeface="+mn-lt"/>
                        <a:ea typeface="+mn-ea"/>
                        <a:cs typeface="+mn-cs"/>
                      </a:endParaRPr>
                    </a:p>
                  </a:txBody>
                  <a:tcPr marL="75273" marR="75273"/>
                </a:tc>
                <a:extLst>
                  <a:ext uri="{0D108BD9-81ED-4DB2-BD59-A6C34878D82A}">
                    <a16:rowId xmlns:a16="http://schemas.microsoft.com/office/drawing/2014/main" val="10010"/>
                  </a:ext>
                </a:extLst>
              </a:tr>
              <a:tr h="407532">
                <a:tc>
                  <a:txBody>
                    <a:bodyPr/>
                    <a:lstStyle/>
                    <a:p>
                      <a:r>
                        <a:rPr lang="tr-TR" sz="1200" dirty="0"/>
                        <a:t>Arşiv</a:t>
                      </a:r>
                    </a:p>
                  </a:txBody>
                  <a:tcPr marL="75273" marR="75273"/>
                </a:tc>
                <a:tc>
                  <a:txBody>
                    <a:bodyPr/>
                    <a:lstStyle/>
                    <a:p>
                      <a:r>
                        <a:rPr lang="tr-TR" sz="1200" dirty="0"/>
                        <a:t>2</a:t>
                      </a:r>
                    </a:p>
                  </a:txBody>
                  <a:tcPr marL="75273" marR="75273"/>
                </a:tc>
                <a:extLst>
                  <a:ext uri="{0D108BD9-81ED-4DB2-BD59-A6C34878D82A}">
                    <a16:rowId xmlns:a16="http://schemas.microsoft.com/office/drawing/2014/main" val="10011"/>
                  </a:ext>
                </a:extLst>
              </a:tr>
              <a:tr h="378057">
                <a:tc>
                  <a:txBody>
                    <a:bodyPr/>
                    <a:lstStyle/>
                    <a:p>
                      <a:r>
                        <a:rPr lang="tr-TR" sz="1200" dirty="0"/>
                        <a:t>Kantin</a:t>
                      </a:r>
                    </a:p>
                  </a:txBody>
                  <a:tcPr marL="75273" marR="75273"/>
                </a:tc>
                <a:tc>
                  <a:txBody>
                    <a:bodyPr/>
                    <a:lstStyle/>
                    <a:p>
                      <a:r>
                        <a:rPr lang="tr-TR" sz="1200" dirty="0"/>
                        <a:t>1</a:t>
                      </a:r>
                    </a:p>
                  </a:txBody>
                  <a:tcPr marL="75273" marR="75273"/>
                </a:tc>
                <a:extLst>
                  <a:ext uri="{0D108BD9-81ED-4DB2-BD59-A6C34878D82A}">
                    <a16:rowId xmlns:a16="http://schemas.microsoft.com/office/drawing/2014/main" val="10012"/>
                  </a:ext>
                </a:extLst>
              </a:tr>
              <a:tr h="378057">
                <a:tc>
                  <a:txBody>
                    <a:bodyPr/>
                    <a:lstStyle/>
                    <a:p>
                      <a:r>
                        <a:rPr lang="tr-TR" sz="1200" dirty="0"/>
                        <a:t>Yemekhane</a:t>
                      </a:r>
                    </a:p>
                  </a:txBody>
                  <a:tcPr marL="75273" marR="75273"/>
                </a:tc>
                <a:tc>
                  <a:txBody>
                    <a:bodyPr/>
                    <a:lstStyle/>
                    <a:p>
                      <a:r>
                        <a:rPr lang="tr-TR" sz="1200" dirty="0"/>
                        <a:t>1</a:t>
                      </a:r>
                    </a:p>
                  </a:txBody>
                  <a:tcPr marL="75273" marR="75273"/>
                </a:tc>
                <a:extLst>
                  <a:ext uri="{0D108BD9-81ED-4DB2-BD59-A6C34878D82A}">
                    <a16:rowId xmlns:a16="http://schemas.microsoft.com/office/drawing/2014/main" val="10013"/>
                  </a:ext>
                </a:extLst>
              </a:tr>
              <a:tr h="378057">
                <a:tc>
                  <a:txBody>
                    <a:bodyPr/>
                    <a:lstStyle/>
                    <a:p>
                      <a:r>
                        <a:rPr lang="tr-TR" sz="1200" dirty="0"/>
                        <a:t>Bilgisayar Laboratuvarı</a:t>
                      </a:r>
                    </a:p>
                  </a:txBody>
                  <a:tcPr marL="75273" marR="75273"/>
                </a:tc>
                <a:tc>
                  <a:txBody>
                    <a:bodyPr/>
                    <a:lstStyle/>
                    <a:p>
                      <a:r>
                        <a:rPr lang="tr-TR" sz="1200" dirty="0"/>
                        <a:t>4</a:t>
                      </a:r>
                    </a:p>
                  </a:txBody>
                  <a:tcPr marL="75273" marR="75273"/>
                </a:tc>
                <a:extLst>
                  <a:ext uri="{0D108BD9-81ED-4DB2-BD59-A6C34878D82A}">
                    <a16:rowId xmlns:a16="http://schemas.microsoft.com/office/drawing/2014/main" val="10014"/>
                  </a:ext>
                </a:extLst>
              </a:tr>
              <a:tr h="378057">
                <a:tc>
                  <a:txBody>
                    <a:bodyPr/>
                    <a:lstStyle/>
                    <a:p>
                      <a:r>
                        <a:rPr lang="tr-TR" sz="1200" dirty="0"/>
                        <a:t>Öğretmenler Odası</a:t>
                      </a:r>
                    </a:p>
                  </a:txBody>
                  <a:tcPr marL="75273" marR="75273"/>
                </a:tc>
                <a:tc>
                  <a:txBody>
                    <a:bodyPr/>
                    <a:lstStyle/>
                    <a:p>
                      <a:r>
                        <a:rPr lang="tr-TR" sz="1200" dirty="0"/>
                        <a:t>1</a:t>
                      </a:r>
                    </a:p>
                  </a:txBody>
                  <a:tcPr marL="75273" marR="75273"/>
                </a:tc>
                <a:extLst>
                  <a:ext uri="{0D108BD9-81ED-4DB2-BD59-A6C34878D82A}">
                    <a16:rowId xmlns:a16="http://schemas.microsoft.com/office/drawing/2014/main" val="10015"/>
                  </a:ext>
                </a:extLst>
              </a:tr>
              <a:tr h="378057">
                <a:tc>
                  <a:txBody>
                    <a:bodyPr/>
                    <a:lstStyle/>
                    <a:p>
                      <a:r>
                        <a:rPr lang="tr-TR" sz="1200" dirty="0"/>
                        <a:t>İnternet Kabin Odası</a:t>
                      </a:r>
                    </a:p>
                  </a:txBody>
                  <a:tcPr marL="75273" marR="75273"/>
                </a:tc>
                <a:tc>
                  <a:txBody>
                    <a:bodyPr/>
                    <a:lstStyle/>
                    <a:p>
                      <a:r>
                        <a:rPr lang="tr-TR" sz="1200" dirty="0"/>
                        <a:t>1</a:t>
                      </a:r>
                    </a:p>
                  </a:txBody>
                  <a:tcPr marL="75273" marR="75273"/>
                </a:tc>
                <a:extLst>
                  <a:ext uri="{0D108BD9-81ED-4DB2-BD59-A6C34878D82A}">
                    <a16:rowId xmlns:a16="http://schemas.microsoft.com/office/drawing/2014/main" val="10016"/>
                  </a:ext>
                </a:extLst>
              </a:tr>
              <a:tr h="378057">
                <a:tc>
                  <a:txBody>
                    <a:bodyPr/>
                    <a:lstStyle/>
                    <a:p>
                      <a:r>
                        <a:rPr lang="tr-TR" sz="1200" dirty="0"/>
                        <a:t>Mescit</a:t>
                      </a:r>
                    </a:p>
                  </a:txBody>
                  <a:tcPr marL="75273" marR="75273"/>
                </a:tc>
                <a:tc>
                  <a:txBody>
                    <a:bodyPr/>
                    <a:lstStyle/>
                    <a:p>
                      <a:r>
                        <a:rPr lang="tr-TR" sz="1200" dirty="0"/>
                        <a:t>1</a:t>
                      </a:r>
                    </a:p>
                  </a:txBody>
                  <a:tcPr marL="75273" marR="75273"/>
                </a:tc>
                <a:extLst>
                  <a:ext uri="{0D108BD9-81ED-4DB2-BD59-A6C34878D82A}">
                    <a16:rowId xmlns:a16="http://schemas.microsoft.com/office/drawing/2014/main" val="10017"/>
                  </a:ext>
                </a:extLst>
              </a:tr>
              <a:tr h="378057">
                <a:tc>
                  <a:txBody>
                    <a:bodyPr/>
                    <a:lstStyle/>
                    <a:p>
                      <a:endParaRPr lang="tr-TR" sz="1200" dirty="0"/>
                    </a:p>
                  </a:txBody>
                  <a:tcPr marL="75273" marR="75273"/>
                </a:tc>
                <a:tc>
                  <a:txBody>
                    <a:bodyPr/>
                    <a:lstStyle/>
                    <a:p>
                      <a:endParaRPr lang="tr-TR" sz="1200" dirty="0"/>
                    </a:p>
                  </a:txBody>
                  <a:tcPr marL="75273" marR="75273"/>
                </a:tc>
                <a:extLst>
                  <a:ext uri="{0D108BD9-81ED-4DB2-BD59-A6C34878D82A}">
                    <a16:rowId xmlns:a16="http://schemas.microsoft.com/office/drawing/2014/main" val="10018"/>
                  </a:ext>
                </a:extLst>
              </a:tr>
              <a:tr h="378057">
                <a:tc>
                  <a:txBody>
                    <a:bodyPr/>
                    <a:lstStyle/>
                    <a:p>
                      <a:endParaRPr lang="tr-TR" sz="1200" dirty="0"/>
                    </a:p>
                  </a:txBody>
                  <a:tcPr marL="75273" marR="75273"/>
                </a:tc>
                <a:tc>
                  <a:txBody>
                    <a:bodyPr/>
                    <a:lstStyle/>
                    <a:p>
                      <a:endParaRPr lang="tr-TR" sz="1200" dirty="0"/>
                    </a:p>
                  </a:txBody>
                  <a:tcPr marL="75273" marR="75273"/>
                </a:tc>
                <a:extLst>
                  <a:ext uri="{0D108BD9-81ED-4DB2-BD59-A6C34878D82A}">
                    <a16:rowId xmlns:a16="http://schemas.microsoft.com/office/drawing/2014/main" val="10019"/>
                  </a:ext>
                </a:extLst>
              </a:tr>
            </a:tbl>
          </a:graphicData>
        </a:graphic>
      </p:graphicFrame>
      <p:sp>
        <p:nvSpPr>
          <p:cNvPr id="12" name="7 Metin Yer Tutucusu"/>
          <p:cNvSpPr>
            <a:spLocks noGrp="1"/>
          </p:cNvSpPr>
          <p:nvPr>
            <p:ph type="body" sz="half" idx="2"/>
          </p:nvPr>
        </p:nvSpPr>
        <p:spPr>
          <a:xfrm>
            <a:off x="1412776" y="265337"/>
            <a:ext cx="5159474" cy="346223"/>
          </a:xfrm>
        </p:spPr>
        <p:txBody>
          <a:bodyPr>
            <a:noAutofit/>
          </a:bodyPr>
          <a:lstStyle/>
          <a:p>
            <a:r>
              <a:rPr lang="tr-TR" sz="1600" dirty="0"/>
              <a:t>Kurumun Birimleri</a:t>
            </a:r>
          </a:p>
        </p:txBody>
      </p:sp>
      <p:sp>
        <p:nvSpPr>
          <p:cNvPr id="14" name="2 Metin Yer Tutucusu"/>
          <p:cNvSpPr txBox="1">
            <a:spLocks/>
          </p:cNvSpPr>
          <p:nvPr/>
        </p:nvSpPr>
        <p:spPr>
          <a:xfrm rot="16200000">
            <a:off x="-2679675" y="3715727"/>
            <a:ext cx="7556658"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KOCAHIDIR MESLEKİ VE TEKNİK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2018-2019 EĞİTİM –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BRİFİNG DOSYASI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İçerik Yer Tutucusu"/>
          <p:cNvGraphicFramePr>
            <a:graphicFrameLocks noGrp="1"/>
          </p:cNvGraphicFramePr>
          <p:nvPr>
            <p:ph idx="1"/>
            <p:extLst>
              <p:ext uri="{D42A27DB-BD31-4B8C-83A1-F6EECF244321}">
                <p14:modId xmlns:p14="http://schemas.microsoft.com/office/powerpoint/2010/main" val="2644868518"/>
              </p:ext>
            </p:extLst>
          </p:nvPr>
        </p:nvGraphicFramePr>
        <p:xfrm>
          <a:off x="1988840" y="1033010"/>
          <a:ext cx="4583410" cy="7355421"/>
        </p:xfrm>
        <a:graphic>
          <a:graphicData uri="http://schemas.openxmlformats.org/drawingml/2006/table">
            <a:tbl>
              <a:tblPr firstRow="1" bandRow="1">
                <a:tableStyleId>{D7AC3CCA-C797-4891-BE02-D94E43425B78}</a:tableStyleId>
              </a:tblPr>
              <a:tblGrid>
                <a:gridCol w="2815678">
                  <a:extLst>
                    <a:ext uri="{9D8B030D-6E8A-4147-A177-3AD203B41FA5}">
                      <a16:colId xmlns:a16="http://schemas.microsoft.com/office/drawing/2014/main" val="20000"/>
                    </a:ext>
                  </a:extLst>
                </a:gridCol>
                <a:gridCol w="1767732">
                  <a:extLst>
                    <a:ext uri="{9D8B030D-6E8A-4147-A177-3AD203B41FA5}">
                      <a16:colId xmlns:a16="http://schemas.microsoft.com/office/drawing/2014/main" val="20001"/>
                    </a:ext>
                  </a:extLst>
                </a:gridCol>
              </a:tblGrid>
              <a:tr h="397515">
                <a:tc>
                  <a:txBody>
                    <a:bodyPr/>
                    <a:lstStyle/>
                    <a:p>
                      <a:pPr algn="ctr"/>
                      <a:r>
                        <a:rPr lang="tr-TR" sz="1400" dirty="0"/>
                        <a:t>Birimlerin İsimleri</a:t>
                      </a:r>
                    </a:p>
                  </a:txBody>
                  <a:tcPr marL="75273" marR="75273"/>
                </a:tc>
                <a:tc>
                  <a:txBody>
                    <a:bodyPr/>
                    <a:lstStyle/>
                    <a:p>
                      <a:pPr algn="ctr"/>
                      <a:r>
                        <a:rPr lang="tr-TR" sz="1400" dirty="0"/>
                        <a:t>Oda Sayısı</a:t>
                      </a:r>
                    </a:p>
                  </a:txBody>
                  <a:tcPr marL="75273" marR="75273"/>
                </a:tc>
                <a:extLst>
                  <a:ext uri="{0D108BD9-81ED-4DB2-BD59-A6C34878D82A}">
                    <a16:rowId xmlns:a16="http://schemas.microsoft.com/office/drawing/2014/main" val="10000"/>
                  </a:ext>
                </a:extLst>
              </a:tr>
              <a:tr h="397515">
                <a:tc>
                  <a:txBody>
                    <a:bodyPr/>
                    <a:lstStyle/>
                    <a:p>
                      <a:r>
                        <a:rPr lang="tr-TR" sz="1200" dirty="0"/>
                        <a:t>Okuldaki Toplam Öğrenci Sayısı</a:t>
                      </a:r>
                    </a:p>
                  </a:txBody>
                  <a:tcPr marL="75273" marR="75273"/>
                </a:tc>
                <a:tc>
                  <a:txBody>
                    <a:bodyPr/>
                    <a:lstStyle/>
                    <a:p>
                      <a:r>
                        <a:rPr lang="tr-TR" sz="1200" dirty="0"/>
                        <a:t>270</a:t>
                      </a:r>
                    </a:p>
                  </a:txBody>
                  <a:tcPr marL="75273" marR="75273"/>
                </a:tc>
                <a:extLst>
                  <a:ext uri="{0D108BD9-81ED-4DB2-BD59-A6C34878D82A}">
                    <a16:rowId xmlns:a16="http://schemas.microsoft.com/office/drawing/2014/main" val="10001"/>
                  </a:ext>
                </a:extLst>
              </a:tr>
              <a:tr h="397515">
                <a:tc>
                  <a:txBody>
                    <a:bodyPr/>
                    <a:lstStyle/>
                    <a:p>
                      <a:r>
                        <a:rPr lang="tr-TR" sz="1200" dirty="0"/>
                        <a:t>Toplam Derslik Sayısı</a:t>
                      </a:r>
                    </a:p>
                  </a:txBody>
                  <a:tcPr marL="75273" marR="75273"/>
                </a:tc>
                <a:tc>
                  <a:txBody>
                    <a:bodyPr/>
                    <a:lstStyle/>
                    <a:p>
                      <a:r>
                        <a:rPr lang="tr-TR" sz="1200" dirty="0"/>
                        <a:t>16</a:t>
                      </a:r>
                    </a:p>
                  </a:txBody>
                  <a:tcPr marL="75273" marR="75273"/>
                </a:tc>
                <a:extLst>
                  <a:ext uri="{0D108BD9-81ED-4DB2-BD59-A6C34878D82A}">
                    <a16:rowId xmlns:a16="http://schemas.microsoft.com/office/drawing/2014/main" val="10002"/>
                  </a:ext>
                </a:extLst>
              </a:tr>
              <a:tr h="412522">
                <a:tc>
                  <a:txBody>
                    <a:bodyPr/>
                    <a:lstStyle/>
                    <a:p>
                      <a:r>
                        <a:rPr lang="tr-TR" sz="1200" dirty="0"/>
                        <a:t>Derslik Başına Düşen Öğrenci Sayısı</a:t>
                      </a:r>
                    </a:p>
                  </a:txBody>
                  <a:tcPr marL="75273" marR="75273"/>
                </a:tc>
                <a:tc>
                  <a:txBody>
                    <a:bodyPr/>
                    <a:lstStyle/>
                    <a:p>
                      <a:r>
                        <a:rPr lang="tr-TR" sz="1200" dirty="0"/>
                        <a:t>18</a:t>
                      </a:r>
                    </a:p>
                  </a:txBody>
                  <a:tcPr marL="75273" marR="75273"/>
                </a:tc>
                <a:extLst>
                  <a:ext uri="{0D108BD9-81ED-4DB2-BD59-A6C34878D82A}">
                    <a16:rowId xmlns:a16="http://schemas.microsoft.com/office/drawing/2014/main" val="10003"/>
                  </a:ext>
                </a:extLst>
              </a:tr>
              <a:tr h="397515">
                <a:tc>
                  <a:txBody>
                    <a:bodyPr/>
                    <a:lstStyle/>
                    <a:p>
                      <a:r>
                        <a:rPr lang="tr-TR" sz="1200" dirty="0"/>
                        <a:t>Toplam Şube</a:t>
                      </a:r>
                      <a:r>
                        <a:rPr lang="tr-TR" sz="1200" baseline="0" dirty="0"/>
                        <a:t> Sayısı</a:t>
                      </a:r>
                      <a:endParaRPr lang="tr-TR" sz="1200" dirty="0"/>
                    </a:p>
                  </a:txBody>
                  <a:tcPr marL="75273" marR="75273"/>
                </a:tc>
                <a:tc>
                  <a:txBody>
                    <a:bodyPr/>
                    <a:lstStyle/>
                    <a:p>
                      <a:r>
                        <a:rPr lang="tr-TR" sz="1200" dirty="0"/>
                        <a:t>13</a:t>
                      </a:r>
                    </a:p>
                  </a:txBody>
                  <a:tcPr marL="75273" marR="75273"/>
                </a:tc>
                <a:extLst>
                  <a:ext uri="{0D108BD9-81ED-4DB2-BD59-A6C34878D82A}">
                    <a16:rowId xmlns:a16="http://schemas.microsoft.com/office/drawing/2014/main" val="10004"/>
                  </a:ext>
                </a:extLst>
              </a:tr>
              <a:tr h="397515">
                <a:tc>
                  <a:txBody>
                    <a:bodyPr/>
                    <a:lstStyle/>
                    <a:p>
                      <a:r>
                        <a:rPr lang="tr-TR" sz="1200" dirty="0"/>
                        <a:t>Toplam Yönetici Sayısı</a:t>
                      </a:r>
                    </a:p>
                  </a:txBody>
                  <a:tcPr marL="75273" marR="75273"/>
                </a:tc>
                <a:tc>
                  <a:txBody>
                    <a:bodyPr/>
                    <a:lstStyle/>
                    <a:p>
                      <a:r>
                        <a:rPr lang="tr-TR" sz="1200" dirty="0"/>
                        <a:t>3</a:t>
                      </a:r>
                    </a:p>
                  </a:txBody>
                  <a:tcPr marL="75273" marR="75273"/>
                </a:tc>
                <a:extLst>
                  <a:ext uri="{0D108BD9-81ED-4DB2-BD59-A6C34878D82A}">
                    <a16:rowId xmlns:a16="http://schemas.microsoft.com/office/drawing/2014/main" val="10005"/>
                  </a:ext>
                </a:extLst>
              </a:tr>
              <a:tr h="397515">
                <a:tc>
                  <a:txBody>
                    <a:bodyPr/>
                    <a:lstStyle/>
                    <a:p>
                      <a:r>
                        <a:rPr lang="tr-TR" sz="1200" dirty="0"/>
                        <a:t>Toplam</a:t>
                      </a:r>
                      <a:r>
                        <a:rPr lang="tr-TR" sz="1200" baseline="0" dirty="0"/>
                        <a:t> Kadrolu Öğretmen Sayısı</a:t>
                      </a:r>
                      <a:endParaRPr lang="tr-TR" sz="1200" dirty="0"/>
                    </a:p>
                  </a:txBody>
                  <a:tcPr marL="75273" marR="75273"/>
                </a:tc>
                <a:tc>
                  <a:txBody>
                    <a:bodyPr/>
                    <a:lstStyle/>
                    <a:p>
                      <a:r>
                        <a:rPr lang="tr-TR" sz="1200" dirty="0"/>
                        <a:t>25</a:t>
                      </a:r>
                    </a:p>
                  </a:txBody>
                  <a:tcPr marL="75273" marR="75273"/>
                </a:tc>
                <a:extLst>
                  <a:ext uri="{0D108BD9-81ED-4DB2-BD59-A6C34878D82A}">
                    <a16:rowId xmlns:a16="http://schemas.microsoft.com/office/drawing/2014/main" val="10006"/>
                  </a:ext>
                </a:extLst>
              </a:tr>
              <a:tr h="397515">
                <a:tc>
                  <a:txBody>
                    <a:bodyPr/>
                    <a:lstStyle/>
                    <a:p>
                      <a:r>
                        <a:rPr lang="tr-TR" sz="1200" dirty="0"/>
                        <a:t>Toplam Ücretli</a:t>
                      </a:r>
                      <a:r>
                        <a:rPr lang="tr-TR" sz="1200" baseline="0" dirty="0"/>
                        <a:t> Öğretmen Sayısı</a:t>
                      </a:r>
                      <a:endParaRPr lang="tr-TR" sz="1200" dirty="0"/>
                    </a:p>
                  </a:txBody>
                  <a:tcPr marL="75273" marR="75273"/>
                </a:tc>
                <a:tc>
                  <a:txBody>
                    <a:bodyPr/>
                    <a:lstStyle/>
                    <a:p>
                      <a:r>
                        <a:rPr lang="tr-TR" sz="1200" dirty="0"/>
                        <a:t>1</a:t>
                      </a:r>
                    </a:p>
                  </a:txBody>
                  <a:tcPr marL="75273" marR="75273"/>
                </a:tc>
                <a:extLst>
                  <a:ext uri="{0D108BD9-81ED-4DB2-BD59-A6C34878D82A}">
                    <a16:rowId xmlns:a16="http://schemas.microsoft.com/office/drawing/2014/main" val="10007"/>
                  </a:ext>
                </a:extLst>
              </a:tr>
              <a:tr h="397515">
                <a:tc>
                  <a:txBody>
                    <a:bodyPr/>
                    <a:lstStyle/>
                    <a:p>
                      <a:r>
                        <a:rPr lang="tr-TR" sz="1200" dirty="0"/>
                        <a:t>9. Sınıf Şube  / Öğrenci Sayısı</a:t>
                      </a:r>
                    </a:p>
                  </a:txBody>
                  <a:tcPr marL="75273" marR="75273"/>
                </a:tc>
                <a:tc>
                  <a:txBody>
                    <a:bodyPr/>
                    <a:lstStyle/>
                    <a:p>
                      <a:r>
                        <a:rPr lang="tr-TR" sz="1200" baseline="0" dirty="0"/>
                        <a:t>3/ 65</a:t>
                      </a:r>
                      <a:endParaRPr lang="tr-TR" sz="1200" dirty="0"/>
                    </a:p>
                  </a:txBody>
                  <a:tcPr marL="75273" marR="75273"/>
                </a:tc>
                <a:extLst>
                  <a:ext uri="{0D108BD9-81ED-4DB2-BD59-A6C34878D82A}">
                    <a16:rowId xmlns:a16="http://schemas.microsoft.com/office/drawing/2014/main" val="10008"/>
                  </a:ext>
                </a:extLst>
              </a:tr>
              <a:tr h="490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10. Sınıf Şube  / Öğrenci Sayısı</a:t>
                      </a:r>
                    </a:p>
                    <a:p>
                      <a:endParaRPr lang="tr-TR" sz="1200" dirty="0"/>
                    </a:p>
                  </a:txBody>
                  <a:tcPr marL="75273" marR="75273"/>
                </a:tc>
                <a:tc>
                  <a:txBody>
                    <a:bodyPr/>
                    <a:lstStyle/>
                    <a:p>
                      <a:r>
                        <a:rPr lang="tr-TR" sz="1200" dirty="0"/>
                        <a:t>2/ 34</a:t>
                      </a:r>
                    </a:p>
                  </a:txBody>
                  <a:tcPr marL="75273" marR="75273"/>
                </a:tc>
                <a:extLst>
                  <a:ext uri="{0D108BD9-81ED-4DB2-BD59-A6C34878D82A}">
                    <a16:rowId xmlns:a16="http://schemas.microsoft.com/office/drawing/2014/main" val="10009"/>
                  </a:ext>
                </a:extLst>
              </a:tr>
              <a:tr h="490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11. Sınıf Şube  / Öğrenci Sayısı</a:t>
                      </a:r>
                    </a:p>
                    <a:p>
                      <a:endParaRPr lang="tr-TR" sz="1200" dirty="0"/>
                    </a:p>
                  </a:txBody>
                  <a:tcPr marL="75273" marR="75273"/>
                </a:tc>
                <a:tc>
                  <a:txBody>
                    <a:bodyPr/>
                    <a:lstStyle/>
                    <a:p>
                      <a:r>
                        <a:rPr lang="tr-TR" sz="1200" baseline="0" dirty="0"/>
                        <a:t>4/ 106</a:t>
                      </a:r>
                      <a:endParaRPr lang="tr-TR" sz="1200" dirty="0"/>
                    </a:p>
                  </a:txBody>
                  <a:tcPr marL="75273" marR="75273"/>
                </a:tc>
                <a:extLst>
                  <a:ext uri="{0D108BD9-81ED-4DB2-BD59-A6C34878D82A}">
                    <a16:rowId xmlns:a16="http://schemas.microsoft.com/office/drawing/2014/main" val="10010"/>
                  </a:ext>
                </a:extLst>
              </a:tr>
              <a:tr h="397515">
                <a:tc>
                  <a:txBody>
                    <a:bodyPr/>
                    <a:lstStyle/>
                    <a:p>
                      <a:r>
                        <a:rPr lang="tr-TR" sz="1200" baseline="0" dirty="0"/>
                        <a:t>12. S</a:t>
                      </a:r>
                      <a:r>
                        <a:rPr lang="tr-TR" sz="1200" dirty="0"/>
                        <a:t>ınıf Şube  / Öğrenci Sayısı</a:t>
                      </a:r>
                    </a:p>
                  </a:txBody>
                  <a:tcPr marL="75273" marR="75273"/>
                </a:tc>
                <a:tc>
                  <a:txBody>
                    <a:bodyPr/>
                    <a:lstStyle/>
                    <a:p>
                      <a:r>
                        <a:rPr lang="tr-TR" sz="1200" baseline="0" dirty="0"/>
                        <a:t>4/ 65</a:t>
                      </a:r>
                      <a:endParaRPr lang="tr-TR" sz="1200" dirty="0"/>
                    </a:p>
                  </a:txBody>
                  <a:tcPr marL="75273" marR="75273"/>
                </a:tc>
                <a:extLst>
                  <a:ext uri="{0D108BD9-81ED-4DB2-BD59-A6C34878D82A}">
                    <a16:rowId xmlns:a16="http://schemas.microsoft.com/office/drawing/2014/main" val="10011"/>
                  </a:ext>
                </a:extLst>
              </a:tr>
              <a:tr h="397515">
                <a:tc>
                  <a:txBody>
                    <a:bodyPr/>
                    <a:lstStyle/>
                    <a:p>
                      <a:r>
                        <a:rPr lang="tr-TR" sz="1200" dirty="0"/>
                        <a:t>Toplam Kız Öğrenci Sayısı</a:t>
                      </a:r>
                    </a:p>
                  </a:txBody>
                  <a:tcPr marL="75273" marR="75273"/>
                </a:tc>
                <a:tc>
                  <a:txBody>
                    <a:bodyPr/>
                    <a:lstStyle/>
                    <a:p>
                      <a:r>
                        <a:rPr lang="tr-TR" sz="1200" dirty="0"/>
                        <a:t>129</a:t>
                      </a:r>
                    </a:p>
                  </a:txBody>
                  <a:tcPr marL="75273" marR="75273"/>
                </a:tc>
                <a:extLst>
                  <a:ext uri="{0D108BD9-81ED-4DB2-BD59-A6C34878D82A}">
                    <a16:rowId xmlns:a16="http://schemas.microsoft.com/office/drawing/2014/main" val="10012"/>
                  </a:ext>
                </a:extLst>
              </a:tr>
              <a:tr h="397515">
                <a:tc>
                  <a:txBody>
                    <a:bodyPr/>
                    <a:lstStyle/>
                    <a:p>
                      <a:r>
                        <a:rPr lang="tr-TR" sz="1200" dirty="0"/>
                        <a:t>Toplam</a:t>
                      </a:r>
                      <a:r>
                        <a:rPr lang="tr-TR" sz="1200" baseline="0" dirty="0"/>
                        <a:t> Erkek Öğrenci Sayısı</a:t>
                      </a:r>
                      <a:endParaRPr lang="tr-TR" sz="1200" dirty="0"/>
                    </a:p>
                  </a:txBody>
                  <a:tcPr marL="75273" marR="75273"/>
                </a:tc>
                <a:tc>
                  <a:txBody>
                    <a:bodyPr/>
                    <a:lstStyle/>
                    <a:p>
                      <a:r>
                        <a:rPr lang="tr-TR" sz="1200" dirty="0"/>
                        <a:t>141</a:t>
                      </a:r>
                    </a:p>
                  </a:txBody>
                  <a:tcPr marL="75273" marR="75273"/>
                </a:tc>
                <a:extLst>
                  <a:ext uri="{0D108BD9-81ED-4DB2-BD59-A6C34878D82A}">
                    <a16:rowId xmlns:a16="http://schemas.microsoft.com/office/drawing/2014/main" val="10013"/>
                  </a:ext>
                </a:extLst>
              </a:tr>
              <a:tr h="397515">
                <a:tc>
                  <a:txBody>
                    <a:bodyPr/>
                    <a:lstStyle/>
                    <a:p>
                      <a:endParaRPr lang="tr-TR" sz="1200" dirty="0"/>
                    </a:p>
                  </a:txBody>
                  <a:tcPr marL="75273" marR="75273"/>
                </a:tc>
                <a:tc>
                  <a:txBody>
                    <a:bodyPr/>
                    <a:lstStyle/>
                    <a:p>
                      <a:endParaRPr lang="tr-TR" sz="1200" dirty="0"/>
                    </a:p>
                  </a:txBody>
                  <a:tcPr marL="75273" marR="75273"/>
                </a:tc>
                <a:extLst>
                  <a:ext uri="{0D108BD9-81ED-4DB2-BD59-A6C34878D82A}">
                    <a16:rowId xmlns:a16="http://schemas.microsoft.com/office/drawing/2014/main" val="10014"/>
                  </a:ext>
                </a:extLst>
              </a:tr>
              <a:tr h="397515">
                <a:tc>
                  <a:txBody>
                    <a:bodyPr/>
                    <a:lstStyle/>
                    <a:p>
                      <a:endParaRPr lang="tr-TR" sz="1200" dirty="0"/>
                    </a:p>
                  </a:txBody>
                  <a:tcPr marL="75273" marR="75273"/>
                </a:tc>
                <a:tc>
                  <a:txBody>
                    <a:bodyPr/>
                    <a:lstStyle/>
                    <a:p>
                      <a:endParaRPr lang="tr-TR" sz="1200" dirty="0"/>
                    </a:p>
                  </a:txBody>
                  <a:tcPr marL="75273" marR="75273"/>
                </a:tc>
                <a:extLst>
                  <a:ext uri="{0D108BD9-81ED-4DB2-BD59-A6C34878D82A}">
                    <a16:rowId xmlns:a16="http://schemas.microsoft.com/office/drawing/2014/main" val="10015"/>
                  </a:ext>
                </a:extLst>
              </a:tr>
              <a:tr h="397515">
                <a:tc>
                  <a:txBody>
                    <a:bodyPr/>
                    <a:lstStyle/>
                    <a:p>
                      <a:endParaRPr lang="tr-TR" sz="1200" dirty="0"/>
                    </a:p>
                  </a:txBody>
                  <a:tcPr marL="75273" marR="75273"/>
                </a:tc>
                <a:tc>
                  <a:txBody>
                    <a:bodyPr/>
                    <a:lstStyle/>
                    <a:p>
                      <a:endParaRPr lang="tr-TR" sz="1200" dirty="0"/>
                    </a:p>
                  </a:txBody>
                  <a:tcPr marL="75273" marR="75273"/>
                </a:tc>
                <a:extLst>
                  <a:ext uri="{0D108BD9-81ED-4DB2-BD59-A6C34878D82A}">
                    <a16:rowId xmlns:a16="http://schemas.microsoft.com/office/drawing/2014/main" val="10016"/>
                  </a:ext>
                </a:extLst>
              </a:tr>
              <a:tr h="397515">
                <a:tc>
                  <a:txBody>
                    <a:bodyPr/>
                    <a:lstStyle/>
                    <a:p>
                      <a:endParaRPr lang="tr-TR" sz="1200" dirty="0"/>
                    </a:p>
                  </a:txBody>
                  <a:tcPr marL="75273" marR="75273"/>
                </a:tc>
                <a:tc>
                  <a:txBody>
                    <a:bodyPr/>
                    <a:lstStyle/>
                    <a:p>
                      <a:endParaRPr lang="tr-TR" sz="1200" dirty="0"/>
                    </a:p>
                  </a:txBody>
                  <a:tcPr marL="75273" marR="75273"/>
                </a:tc>
                <a:extLst>
                  <a:ext uri="{0D108BD9-81ED-4DB2-BD59-A6C34878D82A}">
                    <a16:rowId xmlns:a16="http://schemas.microsoft.com/office/drawing/2014/main" val="10017"/>
                  </a:ext>
                </a:extLst>
              </a:tr>
            </a:tbl>
          </a:graphicData>
        </a:graphic>
      </p:graphicFrame>
      <p:sp>
        <p:nvSpPr>
          <p:cNvPr id="3" name="7 Metin Yer Tutucusu"/>
          <p:cNvSpPr>
            <a:spLocks noGrp="1"/>
          </p:cNvSpPr>
          <p:nvPr>
            <p:ph type="body" sz="half" idx="2"/>
          </p:nvPr>
        </p:nvSpPr>
        <p:spPr>
          <a:xfrm>
            <a:off x="1412776" y="265337"/>
            <a:ext cx="5159474" cy="346223"/>
          </a:xfrm>
        </p:spPr>
        <p:txBody>
          <a:bodyPr>
            <a:noAutofit/>
          </a:bodyPr>
          <a:lstStyle/>
          <a:p>
            <a:r>
              <a:rPr lang="tr-TR" sz="1600" dirty="0"/>
              <a:t>Öğretmen , Öğrenci ve Sınıflara İlişkin istatistikler (2019- 2020)</a:t>
            </a:r>
          </a:p>
        </p:txBody>
      </p:sp>
      <p:sp>
        <p:nvSpPr>
          <p:cNvPr id="5" name="2 Metin Yer Tutucusu"/>
          <p:cNvSpPr txBox="1">
            <a:spLocks/>
          </p:cNvSpPr>
          <p:nvPr/>
        </p:nvSpPr>
        <p:spPr>
          <a:xfrm rot="16200000">
            <a:off x="-2579056" y="3816348"/>
            <a:ext cx="7355420"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KOCAHIDIR MESLEKİ VE TEKNİK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2018-2019  EĞİTİM –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BRİFİNG DOSYASI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val="2290672524"/>
              </p:ext>
            </p:extLst>
          </p:nvPr>
        </p:nvGraphicFramePr>
        <p:xfrm>
          <a:off x="2132856" y="812800"/>
          <a:ext cx="4439393" cy="7878936"/>
        </p:xfrm>
        <a:graphic>
          <a:graphicData uri="http://schemas.openxmlformats.org/drawingml/2006/table">
            <a:tbl>
              <a:tblPr firstRow="1" bandRow="1">
                <a:tableStyleId>{D7AC3CCA-C797-4891-BE02-D94E43425B78}</a:tableStyleId>
              </a:tblPr>
              <a:tblGrid>
                <a:gridCol w="298617">
                  <a:extLst>
                    <a:ext uri="{9D8B030D-6E8A-4147-A177-3AD203B41FA5}">
                      <a16:colId xmlns:a16="http://schemas.microsoft.com/office/drawing/2014/main" val="20000"/>
                    </a:ext>
                  </a:extLst>
                </a:gridCol>
                <a:gridCol w="1899469">
                  <a:extLst>
                    <a:ext uri="{9D8B030D-6E8A-4147-A177-3AD203B41FA5}">
                      <a16:colId xmlns:a16="http://schemas.microsoft.com/office/drawing/2014/main" val="20001"/>
                    </a:ext>
                  </a:extLst>
                </a:gridCol>
                <a:gridCol w="686657">
                  <a:extLst>
                    <a:ext uri="{9D8B030D-6E8A-4147-A177-3AD203B41FA5}">
                      <a16:colId xmlns:a16="http://schemas.microsoft.com/office/drawing/2014/main" val="20002"/>
                    </a:ext>
                  </a:extLst>
                </a:gridCol>
                <a:gridCol w="1554650">
                  <a:extLst>
                    <a:ext uri="{9D8B030D-6E8A-4147-A177-3AD203B41FA5}">
                      <a16:colId xmlns:a16="http://schemas.microsoft.com/office/drawing/2014/main" val="20003"/>
                    </a:ext>
                  </a:extLst>
                </a:gridCol>
              </a:tblGrid>
              <a:tr h="314064">
                <a:tc>
                  <a:txBody>
                    <a:bodyPr/>
                    <a:lstStyle/>
                    <a:p>
                      <a:endParaRPr lang="tr-TR" dirty="0"/>
                    </a:p>
                  </a:txBody>
                  <a:tcPr marL="75273" marR="75273"/>
                </a:tc>
                <a:tc>
                  <a:txBody>
                    <a:bodyPr/>
                    <a:lstStyle/>
                    <a:p>
                      <a:endParaRPr lang="tr-TR" dirty="0"/>
                    </a:p>
                  </a:txBody>
                  <a:tcPr marL="75273" marR="75273"/>
                </a:tc>
                <a:tc>
                  <a:txBody>
                    <a:bodyPr/>
                    <a:lstStyle/>
                    <a:p>
                      <a:endParaRPr lang="tr-TR" dirty="0"/>
                    </a:p>
                  </a:txBody>
                  <a:tcPr marL="75273" marR="75273"/>
                </a:tc>
                <a:tc>
                  <a:txBody>
                    <a:bodyPr/>
                    <a:lstStyle/>
                    <a:p>
                      <a:endParaRPr lang="tr-TR" dirty="0"/>
                    </a:p>
                  </a:txBody>
                  <a:tcPr marL="75273" marR="75273"/>
                </a:tc>
                <a:extLst>
                  <a:ext uri="{0D108BD9-81ED-4DB2-BD59-A6C34878D82A}">
                    <a16:rowId xmlns:a16="http://schemas.microsoft.com/office/drawing/2014/main" val="10000"/>
                  </a:ext>
                </a:extLst>
              </a:tr>
              <a:tr h="358801">
                <a:tc>
                  <a:txBody>
                    <a:bodyPr/>
                    <a:lstStyle/>
                    <a:p>
                      <a:pPr algn="ctr" fontAlgn="b"/>
                      <a:r>
                        <a:rPr lang="tr-TR" sz="1100" u="none" strike="noStrike" dirty="0"/>
                        <a:t>S.N.</a:t>
                      </a:r>
                      <a:endParaRPr lang="tr-TR" sz="1100" b="1" i="0" u="none" strike="noStrike" dirty="0">
                        <a:solidFill>
                          <a:srgbClr val="000000"/>
                        </a:solidFill>
                        <a:latin typeface="Calibri"/>
                      </a:endParaRPr>
                    </a:p>
                  </a:txBody>
                  <a:tcPr marL="7841" marR="7841" marT="9525" marB="0" anchor="b"/>
                </a:tc>
                <a:tc>
                  <a:txBody>
                    <a:bodyPr/>
                    <a:lstStyle/>
                    <a:p>
                      <a:pPr algn="ctr" fontAlgn="b"/>
                      <a:r>
                        <a:rPr lang="tr-TR" sz="1100" u="none" strike="noStrike"/>
                        <a:t>Öğretmen Adı Soyadı</a:t>
                      </a:r>
                      <a:endParaRPr lang="tr-TR" sz="1100" b="1" i="0" u="none" strike="noStrike">
                        <a:solidFill>
                          <a:srgbClr val="000000"/>
                        </a:solidFill>
                        <a:latin typeface="Calibri"/>
                      </a:endParaRPr>
                    </a:p>
                  </a:txBody>
                  <a:tcPr marL="7841" marR="7841" marT="9525" marB="0" anchor="b"/>
                </a:tc>
                <a:tc>
                  <a:txBody>
                    <a:bodyPr/>
                    <a:lstStyle/>
                    <a:p>
                      <a:pPr algn="ctr" fontAlgn="b"/>
                      <a:r>
                        <a:rPr lang="tr-TR" sz="1100" u="none" strike="noStrike"/>
                        <a:t>Branşı</a:t>
                      </a:r>
                      <a:endParaRPr lang="tr-TR" sz="1100" b="1" i="0" u="none" strike="noStrike">
                        <a:solidFill>
                          <a:srgbClr val="000000"/>
                        </a:solidFill>
                        <a:latin typeface="Calibri"/>
                      </a:endParaRPr>
                    </a:p>
                  </a:txBody>
                  <a:tcPr marL="7841" marR="7841" marT="9525" marB="0" anchor="b"/>
                </a:tc>
                <a:tc>
                  <a:txBody>
                    <a:bodyPr/>
                    <a:lstStyle/>
                    <a:p>
                      <a:pPr algn="ctr" fontAlgn="b"/>
                      <a:r>
                        <a:rPr lang="tr-TR" sz="1100" u="none" strike="noStrike" dirty="0"/>
                        <a:t>Açıklama </a:t>
                      </a:r>
                      <a:endParaRPr lang="tr-TR" sz="1100" b="1"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01"/>
                  </a:ext>
                </a:extLst>
              </a:tr>
              <a:tr h="391909">
                <a:tc>
                  <a:txBody>
                    <a:bodyPr/>
                    <a:lstStyle/>
                    <a:p>
                      <a:pPr marL="228600" indent="-228600" algn="ctr" fontAlgn="b">
                        <a:buFont typeface="+mj-lt"/>
                        <a:buNone/>
                      </a:pPr>
                      <a:r>
                        <a:rPr lang="tr-TR" sz="1200" u="none" strike="noStrike" dirty="0"/>
                        <a:t>1</a:t>
                      </a:r>
                      <a:endParaRPr lang="tr-TR" sz="1200" b="0" i="0" u="none" strike="noStrike" dirty="0">
                        <a:solidFill>
                          <a:srgbClr val="000000"/>
                        </a:solidFill>
                        <a:latin typeface="Calibri"/>
                      </a:endParaRPr>
                    </a:p>
                  </a:txBody>
                  <a:tcPr marL="7841" marR="7841" marT="9525" marB="0" anchor="b"/>
                </a:tc>
                <a:tc>
                  <a:txBody>
                    <a:bodyPr/>
                    <a:lstStyle/>
                    <a:p>
                      <a:pPr algn="l" fontAlgn="ctr"/>
                      <a:r>
                        <a:rPr lang="tr-TR" sz="1000" u="none" strike="noStrike" dirty="0"/>
                        <a:t>ARDA ORCAN</a:t>
                      </a:r>
                      <a:endParaRPr lang="tr-TR" sz="1000" b="0" i="0" u="none" strike="noStrike" dirty="0">
                        <a:solidFill>
                          <a:srgbClr val="000000"/>
                        </a:solidFill>
                        <a:latin typeface="Times New Roman"/>
                      </a:endParaRPr>
                    </a:p>
                  </a:txBody>
                  <a:tcPr marL="7841" marR="7841" marT="9525" marB="0" anchor="ctr"/>
                </a:tc>
                <a:tc>
                  <a:txBody>
                    <a:bodyPr/>
                    <a:lstStyle/>
                    <a:p>
                      <a:pPr algn="ctr" fontAlgn="ctr"/>
                      <a:r>
                        <a:rPr lang="tr-TR" sz="900" u="none" strike="noStrike" dirty="0"/>
                        <a:t>Okul Müdürü</a:t>
                      </a:r>
                      <a:endParaRPr lang="tr-TR" sz="900" b="0" i="0" u="none" strike="noStrike" dirty="0">
                        <a:solidFill>
                          <a:srgbClr val="000000"/>
                        </a:solidFill>
                        <a:latin typeface="Calibri"/>
                      </a:endParaRPr>
                    </a:p>
                  </a:txBody>
                  <a:tcPr marL="7841" marR="7841" marT="9525" marB="0" anchor="ctr"/>
                </a:tc>
                <a:tc>
                  <a:txBody>
                    <a:bodyPr/>
                    <a:lstStyle/>
                    <a:p>
                      <a:pPr algn="l" fontAlgn="b"/>
                      <a:endParaRPr lang="tr-TR" sz="12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02"/>
                  </a:ext>
                </a:extLst>
              </a:tr>
              <a:tr h="391909">
                <a:tc>
                  <a:txBody>
                    <a:bodyPr/>
                    <a:lstStyle/>
                    <a:p>
                      <a:pPr marL="228600" indent="-228600" algn="ctr" fontAlgn="b">
                        <a:buFont typeface="+mj-lt"/>
                        <a:buNone/>
                      </a:pPr>
                      <a:r>
                        <a:rPr lang="tr-TR" sz="1200" u="none" strike="noStrike" dirty="0"/>
                        <a:t>2</a:t>
                      </a:r>
                      <a:endParaRPr lang="tr-TR" sz="1200" b="0" i="0" u="none" strike="noStrike" dirty="0">
                        <a:solidFill>
                          <a:srgbClr val="000000"/>
                        </a:solidFill>
                        <a:latin typeface="Calibri"/>
                      </a:endParaRPr>
                    </a:p>
                  </a:txBody>
                  <a:tcPr marL="7841" marR="7841" marT="9525" marB="0" anchor="b"/>
                </a:tc>
                <a:tc>
                  <a:txBody>
                    <a:bodyPr/>
                    <a:lstStyle/>
                    <a:p>
                      <a:pPr algn="l" fontAlgn="ctr"/>
                      <a:r>
                        <a:rPr lang="tr-TR" sz="1000" u="none" strike="noStrike" dirty="0"/>
                        <a:t>AYÇA URAL FLAHERTY</a:t>
                      </a:r>
                      <a:endParaRPr lang="tr-TR" sz="1000" b="0" i="0" u="none" strike="noStrike" dirty="0">
                        <a:solidFill>
                          <a:srgbClr val="000000"/>
                        </a:solidFill>
                        <a:latin typeface="Times New Roman"/>
                      </a:endParaRPr>
                    </a:p>
                  </a:txBody>
                  <a:tcPr marL="7841" marR="7841" marT="9525" marB="0" anchor="ctr"/>
                </a:tc>
                <a:tc>
                  <a:txBody>
                    <a:bodyPr/>
                    <a:lstStyle/>
                    <a:p>
                      <a:pPr algn="ctr" fontAlgn="ctr"/>
                      <a:r>
                        <a:rPr lang="tr-TR" sz="800" u="none" strike="noStrike" dirty="0"/>
                        <a:t>Müdür Yardımcısı</a:t>
                      </a:r>
                      <a:endParaRPr lang="tr-TR" sz="800" b="0" i="0" u="none" strike="noStrike" dirty="0">
                        <a:solidFill>
                          <a:srgbClr val="000000"/>
                        </a:solidFill>
                        <a:latin typeface="Calibri"/>
                      </a:endParaRPr>
                    </a:p>
                  </a:txBody>
                  <a:tcPr marL="7841" marR="7841" marT="9525" marB="0" anchor="ctr"/>
                </a:tc>
                <a:tc>
                  <a:txBody>
                    <a:bodyPr/>
                    <a:lstStyle/>
                    <a:p>
                      <a:pPr algn="l" fontAlgn="b"/>
                      <a:endParaRPr lang="tr-TR" sz="12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03"/>
                  </a:ext>
                </a:extLst>
              </a:tr>
              <a:tr h="391909">
                <a:tc>
                  <a:txBody>
                    <a:bodyPr/>
                    <a:lstStyle/>
                    <a:p>
                      <a:pPr marL="228600" indent="-228600" algn="ctr" fontAlgn="b">
                        <a:buFont typeface="+mj-lt"/>
                        <a:buNone/>
                      </a:pPr>
                      <a:r>
                        <a:rPr lang="tr-TR" sz="1200" u="none" strike="noStrike" dirty="0"/>
                        <a:t>3</a:t>
                      </a:r>
                      <a:endParaRPr lang="tr-TR" sz="1200" b="0" i="0" u="none" strike="noStrike" dirty="0">
                        <a:solidFill>
                          <a:srgbClr val="000000"/>
                        </a:solidFill>
                        <a:latin typeface="Calibri"/>
                      </a:endParaRPr>
                    </a:p>
                  </a:txBody>
                  <a:tcPr marL="7841" marR="7841" marT="9525" marB="0" anchor="b"/>
                </a:tc>
                <a:tc>
                  <a:txBody>
                    <a:bodyPr/>
                    <a:lstStyle/>
                    <a:p>
                      <a:pPr algn="l" fontAlgn="ctr"/>
                      <a:r>
                        <a:rPr lang="tr-TR" sz="1000" u="none" strike="noStrike" dirty="0"/>
                        <a:t>SELCAN YILDIZ</a:t>
                      </a:r>
                      <a:endParaRPr lang="tr-TR" sz="1000" b="0" i="0" u="none" strike="noStrike" dirty="0">
                        <a:solidFill>
                          <a:srgbClr val="000000"/>
                        </a:solidFill>
                        <a:latin typeface="Times New Roman"/>
                      </a:endParaRPr>
                    </a:p>
                  </a:txBody>
                  <a:tcPr marL="7841" marR="7841" marT="9525" marB="0" anchor="ctr"/>
                </a:tc>
                <a:tc>
                  <a:txBody>
                    <a:bodyPr/>
                    <a:lstStyle/>
                    <a:p>
                      <a:pPr algn="ctr" fontAlgn="ctr"/>
                      <a:r>
                        <a:rPr lang="tr-TR" sz="800" u="none" strike="noStrike" dirty="0"/>
                        <a:t>Müdür </a:t>
                      </a:r>
                      <a:r>
                        <a:rPr lang="tr-TR" sz="800" u="none" strike="noStrike" dirty="0" err="1"/>
                        <a:t>Yardımcsı</a:t>
                      </a:r>
                      <a:endParaRPr lang="tr-TR" sz="800" b="0" i="0" u="none" strike="noStrike" dirty="0">
                        <a:solidFill>
                          <a:srgbClr val="000000"/>
                        </a:solidFill>
                        <a:latin typeface="Calibri"/>
                      </a:endParaRPr>
                    </a:p>
                  </a:txBody>
                  <a:tcPr marL="7841" marR="7841" marT="9525" marB="0" anchor="ctr"/>
                </a:tc>
                <a:tc>
                  <a:txBody>
                    <a:bodyPr/>
                    <a:lstStyle/>
                    <a:p>
                      <a:pPr algn="l" fontAlgn="b"/>
                      <a:endParaRPr lang="tr-TR" sz="12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04"/>
                  </a:ext>
                </a:extLst>
              </a:tr>
              <a:tr h="391909">
                <a:tc>
                  <a:txBody>
                    <a:bodyPr/>
                    <a:lstStyle/>
                    <a:p>
                      <a:pPr marL="228600" indent="-228600" algn="ctr" fontAlgn="b">
                        <a:buFont typeface="+mj-lt"/>
                        <a:buNone/>
                      </a:pPr>
                      <a:r>
                        <a:rPr lang="tr-TR" sz="1200" u="none" strike="noStrike" dirty="0"/>
                        <a:t>4</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NAZIF YALIN</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ctr" fontAlgn="ctr"/>
                      <a:r>
                        <a:rPr lang="tr-TR" sz="900" b="0" i="0" u="none" strike="noStrike" dirty="0" err="1">
                          <a:solidFill>
                            <a:srgbClr val="000000"/>
                          </a:solidFill>
                          <a:latin typeface="Calibri"/>
                        </a:rPr>
                        <a:t>Muh</a:t>
                      </a:r>
                      <a:r>
                        <a:rPr lang="tr-TR" sz="900" b="0" i="0" u="none" strike="noStrike" dirty="0">
                          <a:solidFill>
                            <a:srgbClr val="000000"/>
                          </a:solidFill>
                          <a:latin typeface="Calibri"/>
                        </a:rPr>
                        <a:t>. Ve Finansman</a:t>
                      </a:r>
                    </a:p>
                  </a:txBody>
                  <a:tcPr marL="7841" marR="7841" marT="9525" marB="0" anchor="ctr"/>
                </a:tc>
                <a:tc>
                  <a:txBody>
                    <a:bodyPr/>
                    <a:lstStyle/>
                    <a:p>
                      <a:pPr algn="l" fontAlgn="b"/>
                      <a:endParaRPr lang="tr-TR" sz="12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05"/>
                  </a:ext>
                </a:extLst>
              </a:tr>
              <a:tr h="391909">
                <a:tc>
                  <a:txBody>
                    <a:bodyPr/>
                    <a:lstStyle/>
                    <a:p>
                      <a:pPr marL="228600" indent="-228600" algn="ctr" fontAlgn="b">
                        <a:buFont typeface="+mj-lt"/>
                        <a:buNone/>
                      </a:pPr>
                      <a:r>
                        <a:rPr lang="tr-TR" sz="1200" u="none" strike="noStrike" dirty="0"/>
                        <a:t>5</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BARIŞ TERZİOĞLU</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ctr" fontAlgn="ctr"/>
                      <a:r>
                        <a:rPr lang="tr-TR" sz="900" b="0" i="0" u="none" strike="noStrike" dirty="0" err="1">
                          <a:solidFill>
                            <a:srgbClr val="000000"/>
                          </a:solidFill>
                          <a:latin typeface="Calibri"/>
                        </a:rPr>
                        <a:t>Muh</a:t>
                      </a:r>
                      <a:r>
                        <a:rPr lang="tr-TR" sz="900" b="0" i="0" u="none" strike="noStrike" dirty="0">
                          <a:solidFill>
                            <a:srgbClr val="000000"/>
                          </a:solidFill>
                          <a:latin typeface="Calibri"/>
                        </a:rPr>
                        <a:t>. Ve Finansman</a:t>
                      </a:r>
                    </a:p>
                  </a:txBody>
                  <a:tcPr marL="7841" marR="7841" marT="9525" marB="0" anchor="ctr"/>
                </a:tc>
                <a:tc>
                  <a:txBody>
                    <a:bodyPr/>
                    <a:lstStyle/>
                    <a:p>
                      <a:pPr algn="l" fontAlgn="b"/>
                      <a:endParaRPr lang="tr-TR" sz="12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06"/>
                  </a:ext>
                </a:extLst>
              </a:tr>
              <a:tr h="391909">
                <a:tc>
                  <a:txBody>
                    <a:bodyPr/>
                    <a:lstStyle/>
                    <a:p>
                      <a:pPr marL="228600" indent="-228600" algn="ctr" fontAlgn="b">
                        <a:buFont typeface="+mj-lt"/>
                        <a:buNone/>
                      </a:pPr>
                      <a:r>
                        <a:rPr lang="tr-TR" sz="1200" u="none" strike="noStrike" dirty="0"/>
                        <a:t>6</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DİDEM GÜRSEL</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tr-TR" sz="900" b="0" i="0" u="none" strike="noStrike" dirty="0" err="1">
                          <a:solidFill>
                            <a:srgbClr val="000000"/>
                          </a:solidFill>
                          <a:latin typeface="Calibri"/>
                        </a:rPr>
                        <a:t>Muh</a:t>
                      </a:r>
                      <a:r>
                        <a:rPr lang="tr-TR" sz="900" b="0" i="0" u="none" strike="noStrike" dirty="0">
                          <a:solidFill>
                            <a:srgbClr val="000000"/>
                          </a:solidFill>
                          <a:latin typeface="Calibri"/>
                        </a:rPr>
                        <a:t>. Ve Finansman</a:t>
                      </a:r>
                    </a:p>
                    <a:p>
                      <a:pPr algn="ctr" fontAlgn="ctr"/>
                      <a:endParaRPr lang="tr-TR" sz="900" b="0" i="0" u="none" strike="noStrike" dirty="0">
                        <a:solidFill>
                          <a:srgbClr val="000000"/>
                        </a:solidFill>
                        <a:latin typeface="Calibri"/>
                      </a:endParaRPr>
                    </a:p>
                  </a:txBody>
                  <a:tcPr marL="7841" marR="7841" marT="9525" marB="0" anchor="ctr"/>
                </a:tc>
                <a:tc>
                  <a:txBody>
                    <a:bodyPr/>
                    <a:lstStyle/>
                    <a:p>
                      <a:pPr algn="l" fontAlgn="b"/>
                      <a:endParaRPr lang="tr-TR" sz="12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07"/>
                  </a:ext>
                </a:extLst>
              </a:tr>
              <a:tr h="391909">
                <a:tc>
                  <a:txBody>
                    <a:bodyPr/>
                    <a:lstStyle/>
                    <a:p>
                      <a:pPr marL="228600" indent="-228600" algn="ctr" fontAlgn="b">
                        <a:buFont typeface="+mj-lt"/>
                        <a:buNone/>
                      </a:pPr>
                      <a:r>
                        <a:rPr lang="tr-TR" sz="1200" u="none" strike="noStrike" dirty="0"/>
                        <a:t>7</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AZİZE GÖÇER</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tr-TR" sz="900" b="0" i="0" u="none" strike="noStrike" dirty="0" err="1">
                          <a:solidFill>
                            <a:srgbClr val="000000"/>
                          </a:solidFill>
                          <a:latin typeface="Calibri"/>
                        </a:rPr>
                        <a:t>Muh</a:t>
                      </a:r>
                      <a:r>
                        <a:rPr lang="tr-TR" sz="900" b="0" i="0" u="none" strike="noStrike" dirty="0">
                          <a:solidFill>
                            <a:srgbClr val="000000"/>
                          </a:solidFill>
                          <a:latin typeface="Calibri"/>
                        </a:rPr>
                        <a:t>. Ve Finansman</a:t>
                      </a:r>
                    </a:p>
                    <a:p>
                      <a:pPr algn="ctr" fontAlgn="ctr"/>
                      <a:endParaRPr lang="tr-TR" sz="900" b="0" i="0" u="none" strike="noStrike" dirty="0">
                        <a:solidFill>
                          <a:srgbClr val="000000"/>
                        </a:solidFill>
                        <a:latin typeface="Calibri"/>
                      </a:endParaRPr>
                    </a:p>
                  </a:txBody>
                  <a:tcPr marL="7841" marR="7841" marT="9525" marB="0" anchor="ctr"/>
                </a:tc>
                <a:tc>
                  <a:txBody>
                    <a:bodyPr/>
                    <a:lstStyle/>
                    <a:p>
                      <a:pPr algn="l" fontAlgn="b"/>
                      <a:endParaRPr lang="tr-TR" sz="12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08"/>
                  </a:ext>
                </a:extLst>
              </a:tr>
              <a:tr h="391909">
                <a:tc>
                  <a:txBody>
                    <a:bodyPr/>
                    <a:lstStyle/>
                    <a:p>
                      <a:pPr marL="228600" indent="-228600" algn="ctr" fontAlgn="b">
                        <a:buFont typeface="+mj-lt"/>
                        <a:buNone/>
                      </a:pPr>
                      <a:r>
                        <a:rPr lang="tr-TR" sz="1200" u="none" strike="noStrike" dirty="0"/>
                        <a:t>8</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HATİCE FİLİZ SUBAŞI</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tr-TR" sz="900" b="0" i="0" u="none" strike="noStrike" dirty="0">
                          <a:solidFill>
                            <a:srgbClr val="000000"/>
                          </a:solidFill>
                          <a:latin typeface="Calibri"/>
                        </a:rPr>
                        <a:t>Büro Yönetimi</a:t>
                      </a:r>
                    </a:p>
                    <a:p>
                      <a:pPr algn="ctr" fontAlgn="ctr"/>
                      <a:endParaRPr lang="tr-TR" sz="900" b="0" i="0" u="none" strike="noStrike" dirty="0">
                        <a:solidFill>
                          <a:srgbClr val="000000"/>
                        </a:solidFill>
                        <a:latin typeface="Calibri"/>
                      </a:endParaRPr>
                    </a:p>
                  </a:txBody>
                  <a:tcPr marL="7841" marR="7841" marT="9525" marB="0" anchor="ctr"/>
                </a:tc>
                <a:tc>
                  <a:txBody>
                    <a:bodyPr/>
                    <a:lstStyle/>
                    <a:p>
                      <a:pPr algn="l" fontAlgn="b"/>
                      <a:endParaRPr lang="tr-TR" sz="12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09"/>
                  </a:ext>
                </a:extLst>
              </a:tr>
              <a:tr h="391909">
                <a:tc>
                  <a:txBody>
                    <a:bodyPr/>
                    <a:lstStyle/>
                    <a:p>
                      <a:pPr marL="228600" indent="-228600" algn="ctr" fontAlgn="b">
                        <a:buFont typeface="+mj-lt"/>
                        <a:buNone/>
                      </a:pPr>
                      <a:r>
                        <a:rPr lang="tr-TR" sz="1200" u="none" strike="noStrike" dirty="0"/>
                        <a:t>9</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SERAP ÖZKAN</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tr-TR" sz="900" b="0" i="0" u="none" strike="noStrike" dirty="0" err="1">
                          <a:solidFill>
                            <a:srgbClr val="000000"/>
                          </a:solidFill>
                          <a:latin typeface="Calibri"/>
                        </a:rPr>
                        <a:t>Muh</a:t>
                      </a:r>
                      <a:r>
                        <a:rPr lang="tr-TR" sz="900" b="0" i="0" u="none" strike="noStrike" dirty="0">
                          <a:solidFill>
                            <a:srgbClr val="000000"/>
                          </a:solidFill>
                          <a:latin typeface="Calibri"/>
                        </a:rPr>
                        <a:t>. Ve Finansman</a:t>
                      </a:r>
                    </a:p>
                    <a:p>
                      <a:pPr algn="ctr" fontAlgn="ctr"/>
                      <a:endParaRPr lang="tr-TR" sz="900" b="0" i="0" u="none" strike="noStrike" dirty="0">
                        <a:solidFill>
                          <a:srgbClr val="000000"/>
                        </a:solidFill>
                        <a:latin typeface="Calibri"/>
                      </a:endParaRPr>
                    </a:p>
                  </a:txBody>
                  <a:tcPr marL="7841" marR="7841" marT="9525" marB="0" anchor="ctr"/>
                </a:tc>
                <a:tc>
                  <a:txBody>
                    <a:bodyPr/>
                    <a:lstStyle/>
                    <a:p>
                      <a:pPr algn="l" fontAlgn="b"/>
                      <a:endParaRPr lang="tr-TR" sz="12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0"/>
                  </a:ext>
                </a:extLst>
              </a:tr>
              <a:tr h="483175">
                <a:tc>
                  <a:txBody>
                    <a:bodyPr/>
                    <a:lstStyle/>
                    <a:p>
                      <a:pPr marL="228600" indent="-228600" algn="ctr" fontAlgn="b">
                        <a:buFont typeface="+mj-lt"/>
                        <a:buNone/>
                      </a:pPr>
                      <a:r>
                        <a:rPr lang="tr-TR" sz="1200" u="none" strike="noStrike" dirty="0"/>
                        <a:t>10</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SİNEM KINIK İŞ</a:t>
                      </a:r>
                      <a:endParaRPr lang="tr-TR" sz="1200" dirty="0">
                        <a:effectLst/>
                      </a:endParaRPr>
                    </a:p>
                    <a:p>
                      <a:pPr>
                        <a:spcAft>
                          <a:spcPts val="0"/>
                        </a:spcAft>
                      </a:pPr>
                      <a:r>
                        <a:rPr lang="tr-TR" sz="1000" dirty="0">
                          <a:effectLst/>
                        </a:rPr>
                        <a:t> </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ctr" fontAlgn="ctr"/>
                      <a:r>
                        <a:rPr lang="tr-TR" sz="900" b="0" i="0" u="none" strike="noStrike" dirty="0">
                          <a:solidFill>
                            <a:srgbClr val="000000"/>
                          </a:solidFill>
                          <a:latin typeface="Calibri"/>
                        </a:rPr>
                        <a:t>Kimya</a:t>
                      </a:r>
                    </a:p>
                  </a:txBody>
                  <a:tcPr marL="7841" marR="7841" marT="9525" marB="0" anchor="ctr"/>
                </a:tc>
                <a:tc>
                  <a:txBody>
                    <a:bodyPr/>
                    <a:lstStyle/>
                    <a:p>
                      <a:pPr algn="l" fontAlgn="b"/>
                      <a:endParaRPr lang="tr-TR" sz="12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11"/>
                  </a:ext>
                </a:extLst>
              </a:tr>
              <a:tr h="483175">
                <a:tc>
                  <a:txBody>
                    <a:bodyPr/>
                    <a:lstStyle/>
                    <a:p>
                      <a:pPr marL="228600" indent="-228600" algn="ctr" fontAlgn="b">
                        <a:buFont typeface="+mj-lt"/>
                        <a:buNone/>
                      </a:pPr>
                      <a:r>
                        <a:rPr lang="tr-TR" sz="1200" u="none" strike="noStrike" dirty="0"/>
                        <a:t>11</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KADİR UYGUN</a:t>
                      </a:r>
                      <a:endParaRPr lang="tr-TR" sz="1200" dirty="0">
                        <a:effectLst/>
                      </a:endParaRPr>
                    </a:p>
                    <a:p>
                      <a:pPr>
                        <a:spcAft>
                          <a:spcPts val="0"/>
                        </a:spcAft>
                      </a:pPr>
                      <a:r>
                        <a:rPr lang="tr-TR" sz="1000" dirty="0">
                          <a:effectLst/>
                        </a:rPr>
                        <a:t> </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ctr" fontAlgn="ctr"/>
                      <a:r>
                        <a:rPr lang="tr-TR" sz="900" b="0" i="0" u="none" strike="noStrike" dirty="0">
                          <a:solidFill>
                            <a:srgbClr val="000000"/>
                          </a:solidFill>
                          <a:latin typeface="Calibri"/>
                        </a:rPr>
                        <a:t>Yabancı Dil</a:t>
                      </a:r>
                    </a:p>
                  </a:txBody>
                  <a:tcPr marL="7841" marR="7841" marT="9525" marB="0" anchor="ctr"/>
                </a:tc>
                <a:tc>
                  <a:txBody>
                    <a:bodyPr/>
                    <a:lstStyle/>
                    <a:p>
                      <a:pPr algn="l" fontAlgn="b"/>
                      <a:endParaRPr lang="tr-TR" sz="12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2"/>
                  </a:ext>
                </a:extLst>
              </a:tr>
              <a:tr h="391909">
                <a:tc>
                  <a:txBody>
                    <a:bodyPr/>
                    <a:lstStyle/>
                    <a:p>
                      <a:pPr marL="228600" indent="-228600" algn="ctr" fontAlgn="b">
                        <a:buFont typeface="+mj-lt"/>
                        <a:buNone/>
                      </a:pPr>
                      <a:r>
                        <a:rPr lang="tr-TR" sz="1200" u="none" strike="noStrike" dirty="0"/>
                        <a:t>12</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NESLİHAN AY (Doğum İzni)</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ctr" fontAlgn="b"/>
                      <a:r>
                        <a:rPr lang="tr-TR" sz="1100" b="0" i="0" u="none" strike="noStrike" dirty="0">
                          <a:solidFill>
                            <a:srgbClr val="000000"/>
                          </a:solidFill>
                          <a:latin typeface="Calibri"/>
                        </a:rPr>
                        <a:t>Türk Dili ve Ed.</a:t>
                      </a:r>
                    </a:p>
                  </a:txBody>
                  <a:tcPr marL="7841" marR="7841" marT="9525" marB="0" anchor="b"/>
                </a:tc>
                <a:tc>
                  <a:txBody>
                    <a:bodyPr/>
                    <a:lstStyle/>
                    <a:p>
                      <a:pPr algn="l" fontAlgn="b"/>
                      <a:endParaRPr lang="tr-TR" sz="12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3"/>
                  </a:ext>
                </a:extLst>
              </a:tr>
              <a:tr h="391909">
                <a:tc>
                  <a:txBody>
                    <a:bodyPr/>
                    <a:lstStyle/>
                    <a:p>
                      <a:pPr marL="228600" indent="-228600" algn="ctr" fontAlgn="b">
                        <a:buFont typeface="+mj-lt"/>
                        <a:buNone/>
                      </a:pPr>
                      <a:r>
                        <a:rPr lang="tr-TR" sz="1200" u="none" strike="noStrike" dirty="0"/>
                        <a:t>13</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DİLER GÜZEL ÖZKAN</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ctr" fontAlgn="ctr"/>
                      <a:r>
                        <a:rPr lang="tr-TR" sz="900" b="0" i="0" u="none" strike="noStrike" dirty="0">
                          <a:solidFill>
                            <a:srgbClr val="000000"/>
                          </a:solidFill>
                          <a:latin typeface="Calibri"/>
                        </a:rPr>
                        <a:t>Yabancı Dil</a:t>
                      </a:r>
                    </a:p>
                  </a:txBody>
                  <a:tcPr marL="7841" marR="7841" marT="9525" marB="0" anchor="ctr"/>
                </a:tc>
                <a:tc>
                  <a:txBody>
                    <a:bodyPr/>
                    <a:lstStyle/>
                    <a:p>
                      <a:pPr algn="l" fontAlgn="b"/>
                      <a:endParaRPr lang="tr-TR" sz="12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4"/>
                  </a:ext>
                </a:extLst>
              </a:tr>
              <a:tr h="391909">
                <a:tc>
                  <a:txBody>
                    <a:bodyPr/>
                    <a:lstStyle/>
                    <a:p>
                      <a:pPr marL="228600" indent="-228600" algn="ctr" fontAlgn="b">
                        <a:buFont typeface="+mj-lt"/>
                        <a:buNone/>
                      </a:pPr>
                      <a:r>
                        <a:rPr lang="tr-TR" sz="1200" u="none" strike="noStrike" dirty="0"/>
                        <a:t>14</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MEHMET EMİN ŞİMŞEK</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ctr" fontAlgn="ctr"/>
                      <a:r>
                        <a:rPr lang="tr-TR" sz="900" b="0" i="0" u="none" strike="noStrike" dirty="0">
                          <a:solidFill>
                            <a:srgbClr val="000000"/>
                          </a:solidFill>
                          <a:latin typeface="Calibri"/>
                        </a:rPr>
                        <a:t>Felsefe</a:t>
                      </a:r>
                    </a:p>
                  </a:txBody>
                  <a:tcPr marL="7841" marR="7841" marT="9525" marB="0" anchor="ctr"/>
                </a:tc>
                <a:tc>
                  <a:txBody>
                    <a:bodyPr/>
                    <a:lstStyle/>
                    <a:p>
                      <a:pPr algn="l" fontAlgn="b"/>
                      <a:endParaRPr lang="tr-TR" sz="12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5"/>
                  </a:ext>
                </a:extLst>
              </a:tr>
              <a:tr h="483175">
                <a:tc>
                  <a:txBody>
                    <a:bodyPr/>
                    <a:lstStyle/>
                    <a:p>
                      <a:pPr marL="228600" indent="-228600" algn="ctr" fontAlgn="b">
                        <a:buFont typeface="+mj-lt"/>
                        <a:buNone/>
                      </a:pPr>
                      <a:r>
                        <a:rPr lang="tr-TR" sz="1200" u="none" strike="noStrike" dirty="0"/>
                        <a:t>16</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YASEMİN ÖNDER</a:t>
                      </a:r>
                      <a:endParaRPr lang="tr-TR" sz="1200" dirty="0">
                        <a:effectLst/>
                      </a:endParaRPr>
                    </a:p>
                    <a:p>
                      <a:pPr>
                        <a:spcAft>
                          <a:spcPts val="0"/>
                        </a:spcAft>
                      </a:pPr>
                      <a:r>
                        <a:rPr lang="tr-TR" sz="1000" dirty="0">
                          <a:effectLst/>
                        </a:rPr>
                        <a:t> </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tr-TR" sz="900" b="0" i="0" u="none" strike="noStrike" dirty="0" err="1">
                          <a:solidFill>
                            <a:srgbClr val="000000"/>
                          </a:solidFill>
                          <a:latin typeface="Calibri"/>
                        </a:rPr>
                        <a:t>Muh</a:t>
                      </a:r>
                      <a:r>
                        <a:rPr lang="tr-TR" sz="900" b="0" i="0" u="none" strike="noStrike" dirty="0">
                          <a:solidFill>
                            <a:srgbClr val="000000"/>
                          </a:solidFill>
                          <a:latin typeface="Calibri"/>
                        </a:rPr>
                        <a:t>. Ve Finansman</a:t>
                      </a:r>
                    </a:p>
                    <a:p>
                      <a:pPr algn="ctr" fontAlgn="ctr"/>
                      <a:endParaRPr lang="tr-TR" sz="900" b="0" i="0" u="none" strike="noStrike" dirty="0">
                        <a:solidFill>
                          <a:srgbClr val="000000"/>
                        </a:solidFill>
                        <a:latin typeface="Calibri"/>
                      </a:endParaRPr>
                    </a:p>
                  </a:txBody>
                  <a:tcPr marL="7841" marR="7841" marT="9525" marB="0" anchor="ctr"/>
                </a:tc>
                <a:tc>
                  <a:txBody>
                    <a:bodyPr/>
                    <a:lstStyle/>
                    <a:p>
                      <a:pPr algn="l" fontAlgn="b"/>
                      <a:endParaRPr lang="tr-TR" sz="12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6"/>
                  </a:ext>
                </a:extLst>
              </a:tr>
              <a:tr h="483175">
                <a:tc>
                  <a:txBody>
                    <a:bodyPr/>
                    <a:lstStyle/>
                    <a:p>
                      <a:pPr marL="228600" indent="-228600" algn="ctr" fontAlgn="b">
                        <a:buFont typeface="+mj-lt"/>
                        <a:buNone/>
                      </a:pPr>
                      <a:r>
                        <a:rPr lang="tr-TR" sz="1200" u="none" strike="noStrike" dirty="0"/>
                        <a:t>17</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SEVDA KORU</a:t>
                      </a:r>
                      <a:endParaRPr lang="tr-TR" sz="1200" dirty="0">
                        <a:effectLst/>
                      </a:endParaRPr>
                    </a:p>
                    <a:p>
                      <a:pPr>
                        <a:spcAft>
                          <a:spcPts val="0"/>
                        </a:spcAft>
                      </a:pPr>
                      <a:r>
                        <a:rPr lang="tr-TR" sz="1000" dirty="0">
                          <a:effectLst/>
                        </a:rPr>
                        <a:t> </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ctr" fontAlgn="ctr"/>
                      <a:r>
                        <a:rPr lang="tr-TR" sz="900" b="0" i="0" u="none" strike="noStrike" dirty="0">
                          <a:solidFill>
                            <a:srgbClr val="000000"/>
                          </a:solidFill>
                          <a:latin typeface="Calibri"/>
                        </a:rPr>
                        <a:t>Tarih</a:t>
                      </a:r>
                    </a:p>
                  </a:txBody>
                  <a:tcPr marL="7841" marR="7841" marT="9525" marB="0" anchor="ctr"/>
                </a:tc>
                <a:tc>
                  <a:txBody>
                    <a:bodyPr/>
                    <a:lstStyle/>
                    <a:p>
                      <a:pPr algn="l" fontAlgn="b"/>
                      <a:endParaRPr lang="tr-TR" sz="12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7"/>
                  </a:ext>
                </a:extLst>
              </a:tr>
              <a:tr h="483175">
                <a:tc>
                  <a:txBody>
                    <a:bodyPr/>
                    <a:lstStyle/>
                    <a:p>
                      <a:pPr marL="228600" indent="-228600" algn="ctr" fontAlgn="b">
                        <a:buFont typeface="+mj-lt"/>
                        <a:buNone/>
                      </a:pPr>
                      <a:r>
                        <a:rPr lang="tr-TR" sz="1200" u="none" strike="noStrike" dirty="0"/>
                        <a:t>18</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YELİZ EKER CENGİZ</a:t>
                      </a:r>
                      <a:endParaRPr lang="tr-TR" sz="1200" dirty="0">
                        <a:effectLst/>
                      </a:endParaRPr>
                    </a:p>
                    <a:p>
                      <a:pPr>
                        <a:spcAft>
                          <a:spcPts val="0"/>
                        </a:spcAft>
                      </a:pPr>
                      <a:r>
                        <a:rPr lang="tr-TR" sz="1000" dirty="0">
                          <a:effectLst/>
                        </a:rPr>
                        <a:t> </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ctr" fontAlgn="ctr"/>
                      <a:r>
                        <a:rPr lang="tr-TR" sz="900" b="0" i="0" u="none" strike="noStrike" dirty="0">
                          <a:solidFill>
                            <a:srgbClr val="000000"/>
                          </a:solidFill>
                          <a:latin typeface="Calibri"/>
                        </a:rPr>
                        <a:t>Yabancı Dil</a:t>
                      </a:r>
                    </a:p>
                  </a:txBody>
                  <a:tcPr marL="7841" marR="7841" marT="9525" marB="0" anchor="ctr"/>
                </a:tc>
                <a:tc>
                  <a:txBody>
                    <a:bodyPr/>
                    <a:lstStyle/>
                    <a:p>
                      <a:pPr algn="l" fontAlgn="b"/>
                      <a:endParaRPr lang="tr-TR" sz="12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18"/>
                  </a:ext>
                </a:extLst>
              </a:tr>
            </a:tbl>
          </a:graphicData>
        </a:graphic>
      </p:graphicFrame>
      <p:sp>
        <p:nvSpPr>
          <p:cNvPr id="3" name="7 Metin Yer Tutucusu"/>
          <p:cNvSpPr>
            <a:spLocks noGrp="1"/>
          </p:cNvSpPr>
          <p:nvPr>
            <p:ph type="body" sz="half" idx="2"/>
          </p:nvPr>
        </p:nvSpPr>
        <p:spPr>
          <a:xfrm>
            <a:off x="1412776" y="265337"/>
            <a:ext cx="5159474" cy="346223"/>
          </a:xfrm>
        </p:spPr>
        <p:txBody>
          <a:bodyPr>
            <a:noAutofit/>
          </a:bodyPr>
          <a:lstStyle/>
          <a:p>
            <a:r>
              <a:rPr lang="tr-TR" sz="1600" dirty="0"/>
              <a:t>Öğretmen Bilgileri ve Branşlara Göre Dağılımları</a:t>
            </a:r>
          </a:p>
        </p:txBody>
      </p:sp>
      <p:sp>
        <p:nvSpPr>
          <p:cNvPr id="7" name="2 Metin Yer Tutucusu"/>
          <p:cNvSpPr txBox="1">
            <a:spLocks/>
          </p:cNvSpPr>
          <p:nvPr/>
        </p:nvSpPr>
        <p:spPr>
          <a:xfrm rot="16200000">
            <a:off x="-2633559" y="4054061"/>
            <a:ext cx="7464425"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lang="tr-TR" sz="1600" dirty="0">
                <a:solidFill>
                  <a:srgbClr val="FFFFFF"/>
                </a:solidFill>
              </a:rPr>
              <a:t>KOCAHIDIR MESLEKİ VE TEKNİK </a:t>
            </a:r>
            <a:r>
              <a:rPr kumimoji="0" lang="tr-TR" sz="1600" b="0" i="0" u="none" strike="noStrike" kern="1200" cap="none" spc="0" normalizeH="0" baseline="0" noProof="0" dirty="0">
                <a:ln>
                  <a:noFill/>
                </a:ln>
                <a:solidFill>
                  <a:srgbClr val="FFFFFF"/>
                </a:solidFill>
                <a:effectLst/>
                <a:uLnTx/>
                <a:uFillTx/>
                <a:latin typeface="+mn-lt"/>
                <a:ea typeface="+mn-ea"/>
                <a:cs typeface="+mn-cs"/>
              </a:rPr>
              <a:t>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2018-2019  EĞİTİM –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BRİFİNG DOSYASI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val="1441730239"/>
              </p:ext>
            </p:extLst>
          </p:nvPr>
        </p:nvGraphicFramePr>
        <p:xfrm>
          <a:off x="2101682" y="812800"/>
          <a:ext cx="4470567" cy="7670165"/>
        </p:xfrm>
        <a:graphic>
          <a:graphicData uri="http://schemas.openxmlformats.org/drawingml/2006/table">
            <a:tbl>
              <a:tblPr firstRow="1" bandRow="1">
                <a:tableStyleId>{D7AC3CCA-C797-4891-BE02-D94E43425B78}</a:tableStyleId>
              </a:tblPr>
              <a:tblGrid>
                <a:gridCol w="342594">
                  <a:extLst>
                    <a:ext uri="{9D8B030D-6E8A-4147-A177-3AD203B41FA5}">
                      <a16:colId xmlns:a16="http://schemas.microsoft.com/office/drawing/2014/main" val="20000"/>
                    </a:ext>
                  </a:extLst>
                </a:gridCol>
                <a:gridCol w="1947045">
                  <a:extLst>
                    <a:ext uri="{9D8B030D-6E8A-4147-A177-3AD203B41FA5}">
                      <a16:colId xmlns:a16="http://schemas.microsoft.com/office/drawing/2014/main" val="20001"/>
                    </a:ext>
                  </a:extLst>
                </a:gridCol>
                <a:gridCol w="913432">
                  <a:extLst>
                    <a:ext uri="{9D8B030D-6E8A-4147-A177-3AD203B41FA5}">
                      <a16:colId xmlns:a16="http://schemas.microsoft.com/office/drawing/2014/main" val="20002"/>
                    </a:ext>
                  </a:extLst>
                </a:gridCol>
                <a:gridCol w="1267496">
                  <a:extLst>
                    <a:ext uri="{9D8B030D-6E8A-4147-A177-3AD203B41FA5}">
                      <a16:colId xmlns:a16="http://schemas.microsoft.com/office/drawing/2014/main" val="20003"/>
                    </a:ext>
                  </a:extLst>
                </a:gridCol>
              </a:tblGrid>
              <a:tr h="129208">
                <a:tc>
                  <a:txBody>
                    <a:bodyPr/>
                    <a:lstStyle/>
                    <a:p>
                      <a:endParaRPr lang="tr-TR" sz="1200" dirty="0"/>
                    </a:p>
                  </a:txBody>
                  <a:tcPr marL="75273" marR="75273"/>
                </a:tc>
                <a:tc>
                  <a:txBody>
                    <a:bodyPr/>
                    <a:lstStyle/>
                    <a:p>
                      <a:endParaRPr lang="tr-TR" sz="1200" dirty="0"/>
                    </a:p>
                  </a:txBody>
                  <a:tcPr marL="75273" marR="75273"/>
                </a:tc>
                <a:tc>
                  <a:txBody>
                    <a:bodyPr/>
                    <a:lstStyle/>
                    <a:p>
                      <a:endParaRPr lang="tr-TR" sz="1200" dirty="0"/>
                    </a:p>
                  </a:txBody>
                  <a:tcPr marL="75273" marR="75273"/>
                </a:tc>
                <a:tc>
                  <a:txBody>
                    <a:bodyPr/>
                    <a:lstStyle/>
                    <a:p>
                      <a:endParaRPr lang="tr-TR" sz="1200" dirty="0"/>
                    </a:p>
                  </a:txBody>
                  <a:tcPr marL="75273" marR="75273"/>
                </a:tc>
                <a:extLst>
                  <a:ext uri="{0D108BD9-81ED-4DB2-BD59-A6C34878D82A}">
                    <a16:rowId xmlns:a16="http://schemas.microsoft.com/office/drawing/2014/main" val="10000"/>
                  </a:ext>
                </a:extLst>
              </a:tr>
              <a:tr h="370840">
                <a:tc>
                  <a:txBody>
                    <a:bodyPr/>
                    <a:lstStyle/>
                    <a:p>
                      <a:pPr algn="ctr" fontAlgn="b"/>
                      <a:r>
                        <a:rPr lang="tr-TR" sz="1200" u="none" strike="noStrike" dirty="0"/>
                        <a:t>19</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FUNDA KIRLI</a:t>
                      </a:r>
                      <a:endParaRPr lang="tr-TR" sz="1200" dirty="0">
                        <a:effectLst/>
                      </a:endParaRPr>
                    </a:p>
                    <a:p>
                      <a:pPr>
                        <a:spcAft>
                          <a:spcPts val="0"/>
                        </a:spcAft>
                      </a:pPr>
                      <a:r>
                        <a:rPr lang="tr-TR" sz="1000" dirty="0">
                          <a:effectLst/>
                        </a:rPr>
                        <a:t> </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l" fontAlgn="b"/>
                      <a:r>
                        <a:rPr lang="tr-TR" sz="1200" b="0" i="0" u="none" strike="noStrike" dirty="0">
                          <a:solidFill>
                            <a:srgbClr val="000000"/>
                          </a:solidFill>
                          <a:latin typeface="Calibri"/>
                        </a:rPr>
                        <a:t>Büro Yönetimi</a:t>
                      </a:r>
                    </a:p>
                  </a:txBody>
                  <a:tcPr marL="7841" marR="7841" marT="9525" marB="0" anchor="b"/>
                </a:tc>
                <a:tc>
                  <a:txBody>
                    <a:bodyPr/>
                    <a:lstStyle/>
                    <a:p>
                      <a:pPr algn="l" fontAlgn="b"/>
                      <a:endParaRPr lang="tr-TR" sz="12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01"/>
                  </a:ext>
                </a:extLst>
              </a:tr>
              <a:tr h="370840">
                <a:tc>
                  <a:txBody>
                    <a:bodyPr/>
                    <a:lstStyle/>
                    <a:p>
                      <a:pPr algn="ctr" fontAlgn="b"/>
                      <a:r>
                        <a:rPr lang="tr-TR" sz="1200" u="none" strike="noStrike" dirty="0"/>
                        <a:t>20</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İNANÇ ULUKAN</a:t>
                      </a:r>
                    </a:p>
                    <a:p>
                      <a:pPr>
                        <a:spcAft>
                          <a:spcPts val="0"/>
                        </a:spcAft>
                      </a:pPr>
                      <a:r>
                        <a:rPr lang="tr-TR" sz="1000" dirty="0">
                          <a:effectLst/>
                        </a:rPr>
                        <a:t> </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l" fontAlgn="b"/>
                      <a:r>
                        <a:rPr lang="tr-TR" sz="1200" b="0" i="0" u="none" strike="noStrike" dirty="0" err="1">
                          <a:solidFill>
                            <a:srgbClr val="000000"/>
                          </a:solidFill>
                          <a:latin typeface="Calibri"/>
                        </a:rPr>
                        <a:t>BedenEğitimi</a:t>
                      </a:r>
                      <a:endParaRPr lang="tr-TR" sz="1200" b="0" i="0" u="none" strike="noStrike" dirty="0">
                        <a:solidFill>
                          <a:srgbClr val="000000"/>
                        </a:solidFill>
                        <a:latin typeface="Calibri"/>
                      </a:endParaRPr>
                    </a:p>
                  </a:txBody>
                  <a:tcPr marL="7841" marR="7841" marT="9525" marB="0" anchor="b"/>
                </a:tc>
                <a:tc>
                  <a:txBody>
                    <a:bodyPr/>
                    <a:lstStyle/>
                    <a:p>
                      <a:pPr algn="l" fontAlgn="b"/>
                      <a:endParaRPr lang="tr-TR" sz="12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02"/>
                  </a:ext>
                </a:extLst>
              </a:tr>
              <a:tr h="370840">
                <a:tc>
                  <a:txBody>
                    <a:bodyPr/>
                    <a:lstStyle/>
                    <a:p>
                      <a:pPr algn="ctr" fontAlgn="b"/>
                      <a:r>
                        <a:rPr lang="tr-TR" sz="1200" u="none" strike="noStrike" dirty="0"/>
                        <a:t>21</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HAYRİYE NUR AYDOĞDU </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l" fontAlgn="b"/>
                      <a:r>
                        <a:rPr lang="tr-TR" sz="1200" b="0" i="0" u="none" strike="noStrike" dirty="0">
                          <a:solidFill>
                            <a:srgbClr val="000000"/>
                          </a:solidFill>
                          <a:latin typeface="Calibri"/>
                        </a:rPr>
                        <a:t>Rehber Öğretmen</a:t>
                      </a:r>
                    </a:p>
                  </a:txBody>
                  <a:tcPr marL="7841" marR="7841" marT="9525" marB="0" anchor="b"/>
                </a:tc>
                <a:tc>
                  <a:txBody>
                    <a:bodyPr/>
                    <a:lstStyle/>
                    <a:p>
                      <a:pPr algn="l" fontAlgn="b"/>
                      <a:endParaRPr lang="tr-TR" sz="12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03"/>
                  </a:ext>
                </a:extLst>
              </a:tr>
              <a:tr h="370840">
                <a:tc>
                  <a:txBody>
                    <a:bodyPr/>
                    <a:lstStyle/>
                    <a:p>
                      <a:pPr algn="ctr" fontAlgn="b"/>
                      <a:r>
                        <a:rPr lang="tr-TR" sz="1200" u="none" strike="noStrike" dirty="0"/>
                        <a:t>22</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ELİF  ERGÜN</a:t>
                      </a:r>
                      <a:endParaRPr lang="tr-TR" sz="1200" dirty="0">
                        <a:effectLst/>
                      </a:endParaRPr>
                    </a:p>
                    <a:p>
                      <a:pPr>
                        <a:spcAft>
                          <a:spcPts val="0"/>
                        </a:spcAft>
                      </a:pPr>
                      <a:r>
                        <a:rPr lang="tr-TR" sz="1000" dirty="0">
                          <a:effectLst/>
                        </a:rPr>
                        <a:t> </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l" fontAlgn="b"/>
                      <a:r>
                        <a:rPr lang="tr-TR" sz="1200" b="0" i="0" u="none" strike="noStrike" dirty="0">
                          <a:solidFill>
                            <a:srgbClr val="000000"/>
                          </a:solidFill>
                          <a:latin typeface="Calibri"/>
                        </a:rPr>
                        <a:t>Türk Dili ve Ed.</a:t>
                      </a:r>
                    </a:p>
                  </a:txBody>
                  <a:tcPr marL="7841" marR="7841" marT="9525" marB="0" anchor="b"/>
                </a:tc>
                <a:tc>
                  <a:txBody>
                    <a:bodyPr/>
                    <a:lstStyle/>
                    <a:p>
                      <a:pPr algn="l" fontAlgn="b"/>
                      <a:endParaRPr lang="tr-TR" sz="12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04"/>
                  </a:ext>
                </a:extLst>
              </a:tr>
              <a:tr h="370840">
                <a:tc>
                  <a:txBody>
                    <a:bodyPr/>
                    <a:lstStyle/>
                    <a:p>
                      <a:pPr algn="ctr" fontAlgn="b"/>
                      <a:r>
                        <a:rPr lang="tr-TR" sz="1200" u="none" strike="noStrike" dirty="0"/>
                        <a:t>23</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HAMİDE GÜVEN</a:t>
                      </a:r>
                      <a:endParaRPr lang="tr-TR" sz="1200" dirty="0">
                        <a:effectLst/>
                      </a:endParaRPr>
                    </a:p>
                    <a:p>
                      <a:pPr>
                        <a:spcAft>
                          <a:spcPts val="0"/>
                        </a:spcAft>
                      </a:pPr>
                      <a:r>
                        <a:rPr lang="tr-TR" sz="1000" dirty="0">
                          <a:effectLst/>
                        </a:rPr>
                        <a:t> </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l" fontAlgn="b"/>
                      <a:r>
                        <a:rPr lang="tr-TR" sz="1200" b="0" i="0" u="none" strike="noStrike" dirty="0">
                          <a:solidFill>
                            <a:srgbClr val="000000"/>
                          </a:solidFill>
                          <a:latin typeface="Calibri"/>
                        </a:rPr>
                        <a:t>Din K. Ve Ah. Bil.</a:t>
                      </a:r>
                    </a:p>
                  </a:txBody>
                  <a:tcPr marL="7841" marR="7841" marT="9525" marB="0" anchor="b"/>
                </a:tc>
                <a:tc>
                  <a:txBody>
                    <a:bodyPr/>
                    <a:lstStyle/>
                    <a:p>
                      <a:pPr algn="l" fontAlgn="b"/>
                      <a:endParaRPr lang="tr-TR" sz="12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05"/>
                  </a:ext>
                </a:extLst>
              </a:tr>
              <a:tr h="370840">
                <a:tc>
                  <a:txBody>
                    <a:bodyPr/>
                    <a:lstStyle/>
                    <a:p>
                      <a:pPr algn="ctr" fontAlgn="b"/>
                      <a:r>
                        <a:rPr lang="tr-TR" sz="1200" u="none" strike="noStrike" dirty="0"/>
                        <a:t>24</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MEHTAP IŞIK</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l" fontAlgn="b"/>
                      <a:r>
                        <a:rPr lang="tr-TR" sz="1200" b="0" i="0" u="none" strike="noStrike" dirty="0">
                          <a:solidFill>
                            <a:srgbClr val="000000"/>
                          </a:solidFill>
                          <a:latin typeface="Calibri"/>
                        </a:rPr>
                        <a:t>Biyoloji</a:t>
                      </a:r>
                    </a:p>
                  </a:txBody>
                  <a:tcPr marL="7841" marR="7841" marT="9525" marB="0" anchor="b"/>
                </a:tc>
                <a:tc>
                  <a:txBody>
                    <a:bodyPr/>
                    <a:lstStyle/>
                    <a:p>
                      <a:pPr algn="l" fontAlgn="b"/>
                      <a:endParaRPr lang="tr-TR" sz="12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06"/>
                  </a:ext>
                </a:extLst>
              </a:tr>
              <a:tr h="370840">
                <a:tc>
                  <a:txBody>
                    <a:bodyPr/>
                    <a:lstStyle/>
                    <a:p>
                      <a:pPr algn="ctr" fontAlgn="b"/>
                      <a:r>
                        <a:rPr lang="tr-TR" sz="1200" u="none" strike="noStrike" dirty="0"/>
                        <a:t>25</a:t>
                      </a:r>
                      <a:endParaRPr lang="tr-TR" sz="1200" b="0" i="0" u="none" strike="noStrike" dirty="0">
                        <a:solidFill>
                          <a:srgbClr val="000000"/>
                        </a:solidFill>
                        <a:latin typeface="Calibri"/>
                      </a:endParaRPr>
                    </a:p>
                  </a:txBody>
                  <a:tcPr marL="7841" marR="7841" marT="9525" marB="0" anchor="b"/>
                </a:tc>
                <a:tc>
                  <a:txBody>
                    <a:bodyPr/>
                    <a:lstStyle/>
                    <a:p>
                      <a:pPr>
                        <a:spcAft>
                          <a:spcPts val="0"/>
                        </a:spcAft>
                      </a:pPr>
                      <a:endParaRPr lang="tr-TR" sz="1000" dirty="0">
                        <a:effectLst/>
                      </a:endParaRPr>
                    </a:p>
                    <a:p>
                      <a:pPr>
                        <a:spcAft>
                          <a:spcPts val="0"/>
                        </a:spcAft>
                      </a:pPr>
                      <a:r>
                        <a:rPr lang="tr-TR" sz="1000" dirty="0">
                          <a:effectLst/>
                        </a:rPr>
                        <a:t>SERHAT GÜRSÖZ</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l" fontAlgn="b"/>
                      <a:r>
                        <a:rPr lang="tr-TR" sz="1200" b="0" i="0" u="none" strike="noStrike" dirty="0">
                          <a:solidFill>
                            <a:srgbClr val="000000"/>
                          </a:solidFill>
                          <a:latin typeface="Calibri"/>
                        </a:rPr>
                        <a:t>Coğrafya</a:t>
                      </a:r>
                    </a:p>
                  </a:txBody>
                  <a:tcPr marL="7841" marR="7841" marT="9525" marB="0" anchor="b"/>
                </a:tc>
                <a:tc>
                  <a:txBody>
                    <a:bodyPr/>
                    <a:lstStyle/>
                    <a:p>
                      <a:pPr algn="l" fontAlgn="b"/>
                      <a:r>
                        <a:rPr lang="tr-TR" sz="1000" u="none" strike="noStrike" dirty="0"/>
                        <a:t>   GÖREVLENDİRME</a:t>
                      </a:r>
                      <a:endParaRPr lang="tr-TR" sz="10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07"/>
                  </a:ext>
                </a:extLst>
              </a:tr>
              <a:tr h="370840">
                <a:tc>
                  <a:txBody>
                    <a:bodyPr/>
                    <a:lstStyle/>
                    <a:p>
                      <a:pPr algn="ctr" fontAlgn="b"/>
                      <a:r>
                        <a:rPr lang="tr-TR" sz="1200" u="none" strike="noStrike" dirty="0"/>
                        <a:t>27</a:t>
                      </a:r>
                      <a:endParaRPr lang="tr-TR" sz="1200" b="0" i="0" u="none" strike="noStrike" dirty="0">
                        <a:solidFill>
                          <a:srgbClr val="000000"/>
                        </a:solidFill>
                        <a:latin typeface="Calibri"/>
                      </a:endParaRPr>
                    </a:p>
                  </a:txBody>
                  <a:tcPr marL="7841" marR="7841" marT="9525" marB="0" anchor="b"/>
                </a:tc>
                <a:tc>
                  <a:txBody>
                    <a:bodyPr/>
                    <a:lstStyle/>
                    <a:p>
                      <a:pPr>
                        <a:spcAft>
                          <a:spcPts val="0"/>
                        </a:spcAft>
                      </a:pPr>
                      <a:br>
                        <a:rPr lang="tr-TR" sz="1000" dirty="0">
                          <a:effectLst/>
                        </a:rPr>
                      </a:br>
                      <a:r>
                        <a:rPr lang="tr-TR" sz="1000" dirty="0">
                          <a:effectLst/>
                        </a:rPr>
                        <a:t>EDA KIRIMLI</a:t>
                      </a:r>
                      <a:endParaRPr lang="tr-TR" sz="1200" dirty="0">
                        <a:effectLst/>
                        <a:latin typeface="Times New Roman" panose="02020603050405020304" pitchFamily="18" charset="0"/>
                        <a:ea typeface="Times New Roman" panose="02020603050405020304" pitchFamily="18" charset="0"/>
                      </a:endParaRPr>
                    </a:p>
                  </a:txBody>
                  <a:tcPr marL="36591" marR="36591" marT="0" marB="0"/>
                </a:tc>
                <a:tc>
                  <a:txBody>
                    <a:bodyPr/>
                    <a:lstStyle/>
                    <a:p>
                      <a:pPr algn="l" fontAlgn="b"/>
                      <a:r>
                        <a:rPr lang="tr-TR" sz="1200" b="0" i="0" u="none" strike="noStrike" dirty="0">
                          <a:solidFill>
                            <a:srgbClr val="000000"/>
                          </a:solidFill>
                          <a:latin typeface="Calibri"/>
                        </a:rPr>
                        <a:t>Matematik</a:t>
                      </a:r>
                    </a:p>
                  </a:txBody>
                  <a:tcPr marL="7841" marR="7841" marT="9525" marB="0" anchor="b"/>
                </a:tc>
                <a:tc>
                  <a:txBody>
                    <a:bodyPr/>
                    <a:lstStyle/>
                    <a:p>
                      <a:pPr algn="l" fontAlgn="b"/>
                      <a:r>
                        <a:rPr lang="tr-TR" sz="1000" u="none" strike="noStrike" dirty="0"/>
                        <a:t> GÖREVLENDİRME</a:t>
                      </a:r>
                      <a:endParaRPr lang="tr-TR" sz="10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08"/>
                  </a:ext>
                </a:extLst>
              </a:tr>
              <a:tr h="370840">
                <a:tc>
                  <a:txBody>
                    <a:bodyPr/>
                    <a:lstStyle/>
                    <a:p>
                      <a:pPr algn="ctr" fontAlgn="b"/>
                      <a:r>
                        <a:rPr lang="tr-TR" sz="1200" u="none" strike="noStrike" dirty="0"/>
                        <a:t>28</a:t>
                      </a:r>
                      <a:endParaRPr lang="tr-TR" sz="1200" b="0" i="0" u="none" strike="noStrike" dirty="0">
                        <a:solidFill>
                          <a:srgbClr val="000000"/>
                        </a:solidFill>
                        <a:latin typeface="Calibri"/>
                      </a:endParaRPr>
                    </a:p>
                  </a:txBody>
                  <a:tcPr marL="7841" marR="7841" marT="9525" marB="0" anchor="b"/>
                </a:tc>
                <a:tc>
                  <a:txBody>
                    <a:bodyPr/>
                    <a:lstStyle/>
                    <a:p>
                      <a:endParaRPr lang="tr-TR" dirty="0"/>
                    </a:p>
                  </a:txBody>
                  <a:tcPr marL="36591" marR="36591" marT="0" marB="0"/>
                </a:tc>
                <a:tc>
                  <a:txBody>
                    <a:bodyPr/>
                    <a:lstStyle/>
                    <a:p>
                      <a:pPr algn="ctr" fontAlgn="ctr"/>
                      <a:endParaRPr lang="tr-TR" sz="1100" b="0" i="0" u="none" strike="noStrike" dirty="0">
                        <a:solidFill>
                          <a:srgbClr val="000000"/>
                        </a:solidFill>
                        <a:latin typeface="Calibri"/>
                      </a:endParaRPr>
                    </a:p>
                  </a:txBody>
                  <a:tcPr marL="7841" marR="7841" marT="9525" marB="0" anchor="ctr"/>
                </a:tc>
                <a:tc>
                  <a:txBody>
                    <a:bodyPr/>
                    <a:lstStyle/>
                    <a:p>
                      <a:pPr algn="ctr" fontAlgn="ctr"/>
                      <a:r>
                        <a:rPr lang="tr-TR" sz="1000" u="none" strike="noStrike" dirty="0"/>
                        <a:t> </a:t>
                      </a:r>
                      <a:endParaRPr lang="tr-TR" sz="1000" b="0" i="0" u="none" strike="noStrike" dirty="0">
                        <a:solidFill>
                          <a:srgbClr val="000000"/>
                        </a:solidFill>
                        <a:latin typeface="Calibri"/>
                      </a:endParaRPr>
                    </a:p>
                  </a:txBody>
                  <a:tcPr marL="7841" marR="7841" marT="9525" marB="0" anchor="ctr"/>
                </a:tc>
                <a:extLst>
                  <a:ext uri="{0D108BD9-81ED-4DB2-BD59-A6C34878D82A}">
                    <a16:rowId xmlns:a16="http://schemas.microsoft.com/office/drawing/2014/main" val="10009"/>
                  </a:ext>
                </a:extLst>
              </a:tr>
              <a:tr h="370840">
                <a:tc>
                  <a:txBody>
                    <a:bodyPr/>
                    <a:lstStyle/>
                    <a:p>
                      <a:pPr algn="ctr" fontAlgn="b"/>
                      <a:r>
                        <a:rPr lang="tr-TR" sz="1200" u="none" strike="noStrike" dirty="0"/>
                        <a:t>29</a:t>
                      </a:r>
                      <a:endParaRPr lang="tr-TR" sz="1200" b="0" i="0" u="none" strike="noStrike" dirty="0">
                        <a:solidFill>
                          <a:srgbClr val="000000"/>
                        </a:solidFill>
                        <a:latin typeface="Calibri"/>
                      </a:endParaRPr>
                    </a:p>
                  </a:txBody>
                  <a:tcPr marL="7841" marR="7841" marT="9525" marB="0" anchor="b"/>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l" fontAlgn="b"/>
                      <a:r>
                        <a:rPr lang="tr-TR" sz="1100" u="none" strike="noStrike"/>
                        <a:t> </a:t>
                      </a:r>
                      <a:endParaRPr lang="tr-TR" sz="11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0"/>
                  </a:ext>
                </a:extLst>
              </a:tr>
              <a:tr h="370840">
                <a:tc>
                  <a:txBody>
                    <a:bodyPr/>
                    <a:lstStyle/>
                    <a:p>
                      <a:pPr algn="ctr" fontAlgn="b"/>
                      <a:r>
                        <a:rPr lang="tr-TR" sz="1200" u="none" strike="noStrike" dirty="0"/>
                        <a:t>30</a:t>
                      </a:r>
                      <a:endParaRPr lang="tr-TR" sz="1200" b="0" i="0" u="none" strike="noStrike" dirty="0">
                        <a:solidFill>
                          <a:srgbClr val="000000"/>
                        </a:solidFill>
                        <a:latin typeface="Calibri"/>
                      </a:endParaRPr>
                    </a:p>
                  </a:txBody>
                  <a:tcPr marL="7841" marR="7841" marT="9525" marB="0" anchor="b"/>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l" fontAlgn="b"/>
                      <a:r>
                        <a:rPr lang="tr-TR" sz="1100" u="none" strike="noStrike"/>
                        <a:t> </a:t>
                      </a:r>
                      <a:endParaRPr lang="tr-TR" sz="11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1"/>
                  </a:ext>
                </a:extLst>
              </a:tr>
              <a:tr h="370840">
                <a:tc>
                  <a:txBody>
                    <a:bodyPr/>
                    <a:lstStyle/>
                    <a:p>
                      <a:pPr algn="ctr" fontAlgn="b"/>
                      <a:r>
                        <a:rPr lang="tr-TR" sz="1200" u="none" strike="noStrike" dirty="0"/>
                        <a:t>31</a:t>
                      </a:r>
                      <a:endParaRPr lang="tr-TR" sz="1200" b="0" i="0" u="none" strike="noStrike" dirty="0">
                        <a:solidFill>
                          <a:srgbClr val="000000"/>
                        </a:solidFill>
                        <a:latin typeface="Calibri"/>
                      </a:endParaRPr>
                    </a:p>
                  </a:txBody>
                  <a:tcPr marL="7841" marR="7841" marT="9525" marB="0" anchor="b"/>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l" fontAlgn="b"/>
                      <a:r>
                        <a:rPr lang="tr-TR" sz="1100" u="none" strike="noStrike"/>
                        <a:t> </a:t>
                      </a:r>
                      <a:endParaRPr lang="tr-TR" sz="11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2"/>
                  </a:ext>
                </a:extLst>
              </a:tr>
              <a:tr h="370840">
                <a:tc>
                  <a:txBody>
                    <a:bodyPr/>
                    <a:lstStyle/>
                    <a:p>
                      <a:pPr algn="ctr" fontAlgn="b"/>
                      <a:r>
                        <a:rPr lang="tr-TR" sz="1200" u="none" strike="noStrike" dirty="0"/>
                        <a:t>32</a:t>
                      </a:r>
                      <a:endParaRPr lang="tr-TR" sz="1200" b="0" i="0" u="none" strike="noStrike" dirty="0">
                        <a:solidFill>
                          <a:srgbClr val="000000"/>
                        </a:solidFill>
                        <a:latin typeface="Calibri"/>
                      </a:endParaRPr>
                    </a:p>
                  </a:txBody>
                  <a:tcPr marL="7841" marR="7841" marT="9525" marB="0" anchor="b"/>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l" fontAlgn="b"/>
                      <a:r>
                        <a:rPr lang="tr-TR" sz="1100" u="none" strike="noStrike"/>
                        <a:t> </a:t>
                      </a:r>
                      <a:endParaRPr lang="tr-TR" sz="11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3"/>
                  </a:ext>
                </a:extLst>
              </a:tr>
              <a:tr h="370840">
                <a:tc>
                  <a:txBody>
                    <a:bodyPr/>
                    <a:lstStyle/>
                    <a:p>
                      <a:pPr algn="ctr" fontAlgn="b"/>
                      <a:r>
                        <a:rPr lang="tr-TR" sz="1200" u="none" strike="noStrike" dirty="0"/>
                        <a:t>33</a:t>
                      </a:r>
                      <a:endParaRPr lang="tr-TR" sz="1200" b="0" i="0" u="none" strike="noStrike" dirty="0">
                        <a:solidFill>
                          <a:srgbClr val="000000"/>
                        </a:solidFill>
                        <a:latin typeface="Calibri"/>
                      </a:endParaRPr>
                    </a:p>
                  </a:txBody>
                  <a:tcPr marL="7841" marR="7841" marT="9525" marB="0" anchor="b"/>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l" fontAlgn="b"/>
                      <a:r>
                        <a:rPr lang="tr-TR" sz="1100" u="none" strike="noStrike"/>
                        <a:t> </a:t>
                      </a:r>
                      <a:endParaRPr lang="tr-TR" sz="11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4"/>
                  </a:ext>
                </a:extLst>
              </a:tr>
              <a:tr h="370840">
                <a:tc>
                  <a:txBody>
                    <a:bodyPr/>
                    <a:lstStyle/>
                    <a:p>
                      <a:pPr algn="ctr" fontAlgn="b"/>
                      <a:r>
                        <a:rPr lang="tr-TR" sz="1200" u="none" strike="noStrike" dirty="0"/>
                        <a:t>34</a:t>
                      </a:r>
                      <a:endParaRPr lang="tr-TR" sz="1200" b="0" i="0" u="none" strike="noStrike" dirty="0">
                        <a:solidFill>
                          <a:srgbClr val="000000"/>
                        </a:solidFill>
                        <a:latin typeface="Calibri"/>
                      </a:endParaRPr>
                    </a:p>
                  </a:txBody>
                  <a:tcPr marL="7841" marR="7841" marT="9525" marB="0" anchor="b"/>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l" fontAlgn="b"/>
                      <a:r>
                        <a:rPr lang="tr-TR" sz="1100" u="none" strike="noStrike"/>
                        <a:t> </a:t>
                      </a:r>
                      <a:endParaRPr lang="tr-TR" sz="11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5"/>
                  </a:ext>
                </a:extLst>
              </a:tr>
              <a:tr h="370840">
                <a:tc>
                  <a:txBody>
                    <a:bodyPr/>
                    <a:lstStyle/>
                    <a:p>
                      <a:pPr algn="ctr" fontAlgn="b"/>
                      <a:r>
                        <a:rPr lang="tr-TR" sz="1200" u="none" strike="noStrike" dirty="0"/>
                        <a:t>35</a:t>
                      </a:r>
                      <a:endParaRPr lang="tr-TR" sz="1200" b="0" i="0" u="none" strike="noStrike" dirty="0">
                        <a:solidFill>
                          <a:srgbClr val="000000"/>
                        </a:solidFill>
                        <a:latin typeface="Calibri"/>
                      </a:endParaRPr>
                    </a:p>
                  </a:txBody>
                  <a:tcPr marL="7841" marR="7841" marT="9525" marB="0" anchor="b"/>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l" fontAlgn="b"/>
                      <a:r>
                        <a:rPr lang="tr-TR" sz="1100" u="none" strike="noStrike"/>
                        <a:t> </a:t>
                      </a:r>
                      <a:endParaRPr lang="tr-TR" sz="11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6"/>
                  </a:ext>
                </a:extLst>
              </a:tr>
              <a:tr h="370840">
                <a:tc>
                  <a:txBody>
                    <a:bodyPr/>
                    <a:lstStyle/>
                    <a:p>
                      <a:pPr algn="ctr" fontAlgn="b"/>
                      <a:r>
                        <a:rPr lang="tr-TR" sz="1200" u="none" strike="noStrike" dirty="0"/>
                        <a:t>36</a:t>
                      </a:r>
                      <a:endParaRPr lang="tr-TR" sz="1200" b="0" i="0" u="none" strike="noStrike" dirty="0">
                        <a:solidFill>
                          <a:srgbClr val="000000"/>
                        </a:solidFill>
                        <a:latin typeface="Calibri"/>
                      </a:endParaRPr>
                    </a:p>
                  </a:txBody>
                  <a:tcPr marL="7841" marR="7841" marT="9525" marB="0" anchor="b"/>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l" fontAlgn="b"/>
                      <a:r>
                        <a:rPr lang="tr-TR" sz="1100" u="none" strike="noStrike"/>
                        <a:t> </a:t>
                      </a:r>
                      <a:endParaRPr lang="tr-TR" sz="11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7"/>
                  </a:ext>
                </a:extLst>
              </a:tr>
              <a:tr h="370840">
                <a:tc>
                  <a:txBody>
                    <a:bodyPr/>
                    <a:lstStyle/>
                    <a:p>
                      <a:pPr algn="ctr" fontAlgn="b"/>
                      <a:r>
                        <a:rPr lang="tr-TR" sz="1200" u="none" strike="noStrike" dirty="0"/>
                        <a:t>37</a:t>
                      </a:r>
                      <a:endParaRPr lang="tr-TR" sz="1200" b="0" i="0" u="none" strike="noStrike" dirty="0">
                        <a:solidFill>
                          <a:srgbClr val="000000"/>
                        </a:solidFill>
                        <a:latin typeface="Calibri"/>
                      </a:endParaRPr>
                    </a:p>
                  </a:txBody>
                  <a:tcPr marL="7841" marR="7841" marT="9525" marB="0" anchor="b"/>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l" fontAlgn="b"/>
                      <a:r>
                        <a:rPr lang="tr-TR" sz="1100" u="none" strike="noStrike"/>
                        <a:t> </a:t>
                      </a:r>
                      <a:endParaRPr lang="tr-TR" sz="1100" b="0" i="0" u="none" strike="noStrike">
                        <a:solidFill>
                          <a:srgbClr val="000000"/>
                        </a:solidFill>
                        <a:latin typeface="Calibri"/>
                      </a:endParaRPr>
                    </a:p>
                  </a:txBody>
                  <a:tcPr marL="7841" marR="7841" marT="9525" marB="0" anchor="b"/>
                </a:tc>
                <a:extLst>
                  <a:ext uri="{0D108BD9-81ED-4DB2-BD59-A6C34878D82A}">
                    <a16:rowId xmlns:a16="http://schemas.microsoft.com/office/drawing/2014/main" val="10018"/>
                  </a:ext>
                </a:extLst>
              </a:tr>
              <a:tr h="370840">
                <a:tc>
                  <a:txBody>
                    <a:bodyPr/>
                    <a:lstStyle/>
                    <a:p>
                      <a:r>
                        <a:rPr lang="tr-TR" sz="1200" dirty="0"/>
                        <a:t>38</a:t>
                      </a:r>
                      <a:endParaRPr lang="tr-TR" sz="1200" dirty="0">
                        <a:latin typeface="Calibri" pitchFamily="34" charset="0"/>
                      </a:endParaRPr>
                    </a:p>
                  </a:txBody>
                  <a:tcPr marL="7841" marR="7841" marT="9525" marB="0" anchor="b"/>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ctr" fontAlgn="ctr"/>
                      <a:endParaRPr lang="tr-TR" sz="1000" b="0" i="0" u="none" strike="noStrike" dirty="0">
                        <a:solidFill>
                          <a:srgbClr val="000000"/>
                        </a:solidFill>
                        <a:latin typeface="Calibri"/>
                      </a:endParaRPr>
                    </a:p>
                  </a:txBody>
                  <a:tcPr marL="7841" marR="7841" marT="9525" marB="0" anchor="ctr"/>
                </a:tc>
                <a:tc>
                  <a:txBody>
                    <a:bodyPr/>
                    <a:lstStyle/>
                    <a:p>
                      <a:pPr algn="l" fontAlgn="b"/>
                      <a:r>
                        <a:rPr lang="tr-TR" sz="1100" u="none" strike="noStrike" dirty="0"/>
                        <a:t> </a:t>
                      </a:r>
                      <a:endParaRPr lang="tr-TR" sz="1100" b="0" i="0" u="none" strike="noStrike" dirty="0">
                        <a:solidFill>
                          <a:srgbClr val="000000"/>
                        </a:solidFill>
                        <a:latin typeface="Calibri"/>
                      </a:endParaRPr>
                    </a:p>
                  </a:txBody>
                  <a:tcPr marL="7841" marR="7841" marT="9525" marB="0" anchor="b"/>
                </a:tc>
                <a:extLst>
                  <a:ext uri="{0D108BD9-81ED-4DB2-BD59-A6C34878D82A}">
                    <a16:rowId xmlns:a16="http://schemas.microsoft.com/office/drawing/2014/main" val="10019"/>
                  </a:ext>
                </a:extLst>
              </a:tr>
            </a:tbl>
          </a:graphicData>
        </a:graphic>
      </p:graphicFrame>
      <p:sp>
        <p:nvSpPr>
          <p:cNvPr id="3" name="7 Metin Yer Tutucusu"/>
          <p:cNvSpPr>
            <a:spLocks noGrp="1"/>
          </p:cNvSpPr>
          <p:nvPr>
            <p:ph type="body" sz="half" idx="2"/>
          </p:nvPr>
        </p:nvSpPr>
        <p:spPr>
          <a:xfrm>
            <a:off x="1412776" y="265337"/>
            <a:ext cx="5159474" cy="346223"/>
          </a:xfrm>
        </p:spPr>
        <p:txBody>
          <a:bodyPr/>
          <a:lstStyle/>
          <a:p>
            <a:r>
              <a:rPr lang="tr-TR" dirty="0"/>
              <a:t>Öğretmen Bilgileri ve Branşlara Göre Dağılımları</a:t>
            </a:r>
          </a:p>
        </p:txBody>
      </p:sp>
      <p:sp>
        <p:nvSpPr>
          <p:cNvPr id="4" name="2 Metin Yer Tutucusu"/>
          <p:cNvSpPr txBox="1">
            <a:spLocks/>
          </p:cNvSpPr>
          <p:nvPr/>
        </p:nvSpPr>
        <p:spPr>
          <a:xfrm rot="16200000">
            <a:off x="-2825784" y="3861836"/>
            <a:ext cx="7848876"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lang="tr-TR" sz="1600" dirty="0">
                <a:solidFill>
                  <a:srgbClr val="FFFFFF"/>
                </a:solidFill>
              </a:rPr>
              <a:t>KOCAHIDIR MESLEKİ VE TEKNİK </a:t>
            </a:r>
            <a:r>
              <a:rPr kumimoji="0" lang="tr-TR" sz="1600" b="0" i="0" u="none" strike="noStrike" kern="1200" cap="none" spc="0" normalizeH="0" baseline="0" noProof="0" dirty="0">
                <a:ln>
                  <a:noFill/>
                </a:ln>
                <a:solidFill>
                  <a:srgbClr val="FFFFFF"/>
                </a:solidFill>
                <a:effectLst/>
                <a:uLnTx/>
                <a:uFillTx/>
                <a:latin typeface="+mn-lt"/>
                <a:ea typeface="+mn-ea"/>
                <a:cs typeface="+mn-cs"/>
              </a:rPr>
              <a:t>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2018-2019 EĞİTİM –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BRİFİNG DOSYASI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3.BÖLÜM</a:t>
            </a:r>
            <a:br>
              <a:rPr lang="tr-TR" dirty="0"/>
            </a:br>
            <a:endParaRPr lang="tr-TR" dirty="0"/>
          </a:p>
        </p:txBody>
      </p:sp>
      <p:sp>
        <p:nvSpPr>
          <p:cNvPr id="2" name="1 Metin Yer Tutucusu"/>
          <p:cNvSpPr>
            <a:spLocks noGrp="1"/>
          </p:cNvSpPr>
          <p:nvPr>
            <p:ph type="body" idx="1"/>
          </p:nvPr>
        </p:nvSpPr>
        <p:spPr>
          <a:xfrm>
            <a:off x="1026319" y="3657601"/>
            <a:ext cx="4860131" cy="4010743"/>
          </a:xfrm>
        </p:spPr>
        <p:txBody>
          <a:bodyPr>
            <a:normAutofit fontScale="92500" lnSpcReduction="20000"/>
          </a:bodyPr>
          <a:lstStyle/>
          <a:p>
            <a:pPr algn="l">
              <a:buFont typeface="Arial" pitchFamily="34" charset="0"/>
              <a:buChar char="•"/>
            </a:pPr>
            <a:endParaRPr lang="tr-TR" dirty="0"/>
          </a:p>
          <a:p>
            <a:pPr algn="l">
              <a:buFont typeface="Arial" pitchFamily="34" charset="0"/>
              <a:buChar char="•"/>
            </a:pPr>
            <a:endParaRPr lang="tr-TR" dirty="0"/>
          </a:p>
          <a:p>
            <a:pPr algn="l">
              <a:buFont typeface="Arial" pitchFamily="34" charset="0"/>
              <a:buChar char="•"/>
            </a:pPr>
            <a:r>
              <a:rPr lang="tr-TR" dirty="0"/>
              <a:t>Kurumun Sorunları</a:t>
            </a:r>
          </a:p>
          <a:p>
            <a:pPr algn="l">
              <a:buFont typeface="Arial" pitchFamily="34" charset="0"/>
              <a:buChar char="•"/>
            </a:pPr>
            <a:r>
              <a:rPr lang="tr-TR" dirty="0"/>
              <a:t>Çözüm Önerileri</a:t>
            </a:r>
          </a:p>
          <a:p>
            <a:pPr algn="l">
              <a:buFont typeface="Arial" pitchFamily="34" charset="0"/>
              <a:buChar char="•"/>
            </a:pPr>
            <a:r>
              <a:rPr lang="tr-TR" dirty="0" err="1"/>
              <a:t>Öğğrenci</a:t>
            </a:r>
            <a:r>
              <a:rPr lang="tr-TR" dirty="0"/>
              <a:t> Disiplin Bilgileri</a:t>
            </a:r>
          </a:p>
          <a:p>
            <a:pPr algn="l">
              <a:buFont typeface="Arial" pitchFamily="34" charset="0"/>
              <a:buChar char="•"/>
            </a:pPr>
            <a:r>
              <a:rPr lang="tr-TR" dirty="0"/>
              <a:t>Öğrenci Devamsızlık </a:t>
            </a:r>
            <a:r>
              <a:rPr lang="tr-TR" dirty="0" err="1"/>
              <a:t>İstatikleri</a:t>
            </a:r>
            <a:endParaRPr lang="tr-TR" dirty="0"/>
          </a:p>
          <a:p>
            <a:pPr algn="l">
              <a:buFont typeface="Arial" pitchFamily="34" charset="0"/>
              <a:buChar char="•"/>
            </a:pPr>
            <a:r>
              <a:rPr lang="tr-TR" dirty="0"/>
              <a:t>Öğrenci Takdir ve Teşekkür istatistikleri</a:t>
            </a:r>
          </a:p>
          <a:p>
            <a:pPr algn="l">
              <a:buFont typeface="Arial" pitchFamily="34" charset="0"/>
              <a:buChar char="•"/>
            </a:pPr>
            <a:r>
              <a:rPr lang="tr-TR" dirty="0"/>
              <a:t>Sosyal Faaliyetler</a:t>
            </a:r>
          </a:p>
          <a:p>
            <a:pPr algn="l">
              <a:buFont typeface="Arial" pitchFamily="34" charset="0"/>
              <a:buChar char="•"/>
            </a:pPr>
            <a:r>
              <a:rPr lang="tr-TR" dirty="0"/>
              <a:t>Kurumun Başarıları</a:t>
            </a:r>
          </a:p>
          <a:p>
            <a:pPr algn="l">
              <a:buFont typeface="Arial" pitchFamily="34" charset="0"/>
              <a:buChar char="•"/>
            </a:pPr>
            <a:r>
              <a:rPr lang="tr-TR" dirty="0"/>
              <a:t>Fiziki </a:t>
            </a:r>
            <a:r>
              <a:rPr lang="tr-TR" dirty="0" err="1"/>
              <a:t>Açidan</a:t>
            </a:r>
            <a:r>
              <a:rPr lang="tr-TR" dirty="0"/>
              <a:t> Yapılan Çalışmalar</a:t>
            </a:r>
          </a:p>
          <a:p>
            <a:pPr algn="l"/>
            <a:r>
              <a:rPr lang="tr-TR"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ey.jpg"/>
          <p:cNvPicPr>
            <a:picLocks noGrp="1" noChangeAspect="1"/>
          </p:cNvPicPr>
          <p:nvPr>
            <p:ph idx="1"/>
          </p:nvPr>
        </p:nvPicPr>
        <p:blipFill>
          <a:blip r:embed="rId2" cstate="print"/>
          <a:stretch>
            <a:fillRect/>
          </a:stretch>
        </p:blipFill>
        <p:spPr>
          <a:xfrm>
            <a:off x="0" y="0"/>
            <a:ext cx="6858000" cy="9144000"/>
          </a:xfrm>
        </p:spPr>
      </p:pic>
      <p:sp>
        <p:nvSpPr>
          <p:cNvPr id="3" name="2 Metin Yer Tutucusu"/>
          <p:cNvSpPr>
            <a:spLocks noGrp="1"/>
          </p:cNvSpPr>
          <p:nvPr>
            <p:ph type="body" sz="half" idx="2"/>
          </p:nvPr>
        </p:nvSpPr>
        <p:spPr>
          <a:xfrm>
            <a:off x="515941" y="7596336"/>
            <a:ext cx="176755" cy="125265"/>
          </a:xfrm>
        </p:spPr>
        <p:txBody>
          <a:bodyPr>
            <a:normAutofit fontScale="25000" lnSpcReduction="20000"/>
          </a:bodyPr>
          <a:lstStyle/>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1571754385"/>
              </p:ext>
            </p:extLst>
          </p:nvPr>
        </p:nvGraphicFramePr>
        <p:xfrm>
          <a:off x="1988840" y="812800"/>
          <a:ext cx="4583410" cy="7791647"/>
        </p:xfrm>
        <a:graphic>
          <a:graphicData uri="http://schemas.openxmlformats.org/drawingml/2006/table">
            <a:tbl>
              <a:tblPr firstRow="1" bandRow="1">
                <a:tableStyleId>{D7AC3CCA-C797-4891-BE02-D94E43425B78}</a:tableStyleId>
              </a:tblPr>
              <a:tblGrid>
                <a:gridCol w="4583410">
                  <a:extLst>
                    <a:ext uri="{9D8B030D-6E8A-4147-A177-3AD203B41FA5}">
                      <a16:colId xmlns:a16="http://schemas.microsoft.com/office/drawing/2014/main" val="20000"/>
                    </a:ext>
                  </a:extLst>
                </a:gridCol>
              </a:tblGrid>
              <a:tr h="394918">
                <a:tc>
                  <a:txBody>
                    <a:bodyPr/>
                    <a:lstStyle/>
                    <a:p>
                      <a:endParaRPr lang="tr-TR" sz="1200" b="0" dirty="0"/>
                    </a:p>
                  </a:txBody>
                  <a:tcPr marL="75273" marR="75273"/>
                </a:tc>
                <a:extLst>
                  <a:ext uri="{0D108BD9-81ED-4DB2-BD59-A6C34878D82A}">
                    <a16:rowId xmlns:a16="http://schemas.microsoft.com/office/drawing/2014/main" val="10000"/>
                  </a:ext>
                </a:extLst>
              </a:tr>
              <a:tr h="53602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400" dirty="0"/>
                        <a:t> </a:t>
                      </a:r>
                      <a:r>
                        <a:rPr kumimoji="0" lang="tr-TR" sz="1400" u="sng" kern="1200" dirty="0"/>
                        <a:t>Bina İle İlgili Sorunlar:</a:t>
                      </a:r>
                      <a:r>
                        <a:rPr kumimoji="0" lang="tr-TR" sz="1400" kern="1200" dirty="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200" b="0" dirty="0"/>
                    </a:p>
                  </a:txBody>
                  <a:tcPr marL="75273" marR="75273"/>
                </a:tc>
                <a:extLst>
                  <a:ext uri="{0D108BD9-81ED-4DB2-BD59-A6C34878D82A}">
                    <a16:rowId xmlns:a16="http://schemas.microsoft.com/office/drawing/2014/main" val="10001"/>
                  </a:ext>
                </a:extLst>
              </a:tr>
              <a:tr h="1306558">
                <a:tc>
                  <a:txBody>
                    <a:bodyPr/>
                    <a:lstStyle/>
                    <a:p>
                      <a:r>
                        <a:rPr kumimoji="0" lang="tr-TR" sz="1200" kern="1200" dirty="0"/>
                        <a:t>Kurumumuzda görülen aksaklıklar İl Milli Eğitim Müdürlüğümüzün katkılarıyla spor salonu, soyunma odaları, yemekhane, tuvaletlerde yenilenme </a:t>
                      </a:r>
                      <a:r>
                        <a:rPr kumimoji="0" lang="tr-TR" sz="1200" kern="1200" dirty="0" err="1"/>
                        <a:t>yapılmuştır</a:t>
                      </a:r>
                      <a:r>
                        <a:rPr kumimoji="0" lang="tr-TR" sz="1200" kern="1200" dirty="0"/>
                        <a:t>..</a:t>
                      </a:r>
                      <a:endParaRPr lang="tr-TR" sz="1200" b="0" dirty="0"/>
                    </a:p>
                  </a:txBody>
                  <a:tcPr marL="75273" marR="75273"/>
                </a:tc>
                <a:extLst>
                  <a:ext uri="{0D108BD9-81ED-4DB2-BD59-A6C34878D82A}">
                    <a16:rowId xmlns:a16="http://schemas.microsoft.com/office/drawing/2014/main" val="10002"/>
                  </a:ext>
                </a:extLst>
              </a:tr>
              <a:tr h="53602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u="sng" kern="1200" dirty="0"/>
                        <a:t>Öğretmen-Yönetici İle İlgili Sorunlar:</a:t>
                      </a:r>
                      <a:endParaRPr kumimoji="0" lang="tr-TR" sz="1400" kern="1200" dirty="0"/>
                    </a:p>
                    <a:p>
                      <a:pPr>
                        <a:buFont typeface="Arial" pitchFamily="34" charset="0"/>
                        <a:buChar char="•"/>
                      </a:pPr>
                      <a:endParaRPr lang="tr-TR" sz="1200" b="0" dirty="0"/>
                    </a:p>
                  </a:txBody>
                  <a:tcPr marL="75273" marR="75273"/>
                </a:tc>
                <a:extLst>
                  <a:ext uri="{0D108BD9-81ED-4DB2-BD59-A6C34878D82A}">
                    <a16:rowId xmlns:a16="http://schemas.microsoft.com/office/drawing/2014/main" val="10003"/>
                  </a:ext>
                </a:extLst>
              </a:tr>
              <a:tr h="502522">
                <a:tc>
                  <a:txBody>
                    <a:bodyPr/>
                    <a:lstStyle/>
                    <a:p>
                      <a:r>
                        <a:rPr lang="tr-TR" sz="1200" dirty="0"/>
                        <a:t>Okulumuzda yönetici</a:t>
                      </a:r>
                      <a:r>
                        <a:rPr lang="tr-TR" sz="1200" baseline="0" dirty="0"/>
                        <a:t> ve öğretmenlerle ilgili herhangi bir sorun yoktur.</a:t>
                      </a:r>
                      <a:endParaRPr lang="tr-TR" sz="1200" b="0" dirty="0"/>
                    </a:p>
                  </a:txBody>
                  <a:tcPr marL="75273" marR="75273"/>
                </a:tc>
                <a:extLst>
                  <a:ext uri="{0D108BD9-81ED-4DB2-BD59-A6C34878D82A}">
                    <a16:rowId xmlns:a16="http://schemas.microsoft.com/office/drawing/2014/main" val="10004"/>
                  </a:ext>
                </a:extLst>
              </a:tr>
              <a:tr h="53602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u="sng" kern="1200" dirty="0"/>
                        <a:t>Öğrenci Devamı İle İlgili Sorunlar:</a:t>
                      </a:r>
                      <a:endParaRPr kumimoji="0" lang="tr-TR" sz="1400" kern="1200" dirty="0"/>
                    </a:p>
                    <a:p>
                      <a:pPr>
                        <a:buFont typeface="Arial" pitchFamily="34" charset="0"/>
                        <a:buChar char="•"/>
                      </a:pPr>
                      <a:endParaRPr lang="tr-TR" sz="1200" b="0" dirty="0"/>
                    </a:p>
                  </a:txBody>
                  <a:tcPr marL="75273" marR="75273"/>
                </a:tc>
                <a:extLst>
                  <a:ext uri="{0D108BD9-81ED-4DB2-BD59-A6C34878D82A}">
                    <a16:rowId xmlns:a16="http://schemas.microsoft.com/office/drawing/2014/main" val="10005"/>
                  </a:ext>
                </a:extLst>
              </a:tr>
              <a:tr h="1306558">
                <a:tc>
                  <a:txBody>
                    <a:bodyPr/>
                    <a:lstStyle/>
                    <a:p>
                      <a:r>
                        <a:rPr kumimoji="0" lang="tr-TR" sz="1200" kern="1200" dirty="0"/>
                        <a:t>Öğrencilerimizin devam durumları yakından takip edilmekte olup devamsızlığı fazla olan öğrencilere gerekli bildirimler yapılmakta, devamsızlıklarına yönelik önlemler</a:t>
                      </a:r>
                      <a:r>
                        <a:rPr kumimoji="0" lang="tr-TR" sz="1200" kern="1200" baseline="0" dirty="0"/>
                        <a:t> </a:t>
                      </a:r>
                      <a:r>
                        <a:rPr kumimoji="0" lang="tr-TR" sz="1200" kern="1200" dirty="0"/>
                        <a:t>alınmaktadır. Velilerimizin</a:t>
                      </a:r>
                      <a:r>
                        <a:rPr kumimoji="0" lang="tr-TR" sz="1200" kern="1200" baseline="0" dirty="0"/>
                        <a:t> 8383 </a:t>
                      </a:r>
                      <a:r>
                        <a:rPr kumimoji="0" lang="tr-TR" sz="1200" kern="1200" baseline="0" dirty="0" err="1"/>
                        <a:t>Meb</a:t>
                      </a:r>
                      <a:r>
                        <a:rPr kumimoji="0" lang="tr-TR" sz="1200" kern="1200" baseline="0" dirty="0"/>
                        <a:t> Mobil Bilgi servisine abone olmaları teşvik edilerek öğrencilerimizin devamsızlık durumlarını yakından takip etmeleri sağlanmaktadır.</a:t>
                      </a:r>
                      <a:endParaRPr lang="tr-TR" sz="1200" b="0" dirty="0"/>
                    </a:p>
                  </a:txBody>
                  <a:tcPr marL="75273" marR="75273"/>
                </a:tc>
                <a:extLst>
                  <a:ext uri="{0D108BD9-81ED-4DB2-BD59-A6C34878D82A}">
                    <a16:rowId xmlns:a16="http://schemas.microsoft.com/office/drawing/2014/main" val="10006"/>
                  </a:ext>
                </a:extLst>
              </a:tr>
              <a:tr h="56952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u="sng" kern="1200" dirty="0"/>
                        <a:t>Veli İle İlgili Sorunlar:</a:t>
                      </a:r>
                      <a:endParaRPr kumimoji="0" lang="tr-TR" sz="1400" kern="1200" dirty="0"/>
                    </a:p>
                    <a:p>
                      <a:pPr>
                        <a:buFont typeface="Arial" pitchFamily="34" charset="0"/>
                        <a:buChar char="•"/>
                      </a:pPr>
                      <a:endParaRPr lang="tr-TR" sz="1400" b="0" dirty="0"/>
                    </a:p>
                  </a:txBody>
                  <a:tcPr marL="75273" marR="75273"/>
                </a:tc>
                <a:extLst>
                  <a:ext uri="{0D108BD9-81ED-4DB2-BD59-A6C34878D82A}">
                    <a16:rowId xmlns:a16="http://schemas.microsoft.com/office/drawing/2014/main" val="10007"/>
                  </a:ext>
                </a:extLst>
              </a:tr>
              <a:tr h="1708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t>Genel veli toplantılarına katılımları beklenen düzeyin altındadır. Bu yüzden  okul idaresi ve öğretmenlerle sürekli telefon aracılığı ile iletişim halindedirler.</a:t>
                      </a:r>
                      <a:r>
                        <a:rPr kumimoji="0" lang="tr-TR" sz="1200" kern="1200" baseline="0" dirty="0"/>
                        <a:t> Ancak bir takım velilerimizin de öğrenme odaklı değil, sanal bir başarıyı önemsercesine not odaklı yaklaşımlar sergilemesi, kimi durumlarda öğretmen ile velilerimizin aynı paralelde düşünmemelerini ve fikir ayrılıklarını doğurabilmektedir.</a:t>
                      </a:r>
                      <a:endParaRPr lang="tr-TR" sz="1200" b="0" dirty="0"/>
                    </a:p>
                  </a:txBody>
                  <a:tcPr marL="75273" marR="75273"/>
                </a:tc>
                <a:extLst>
                  <a:ext uri="{0D108BD9-81ED-4DB2-BD59-A6C34878D82A}">
                    <a16:rowId xmlns:a16="http://schemas.microsoft.com/office/drawing/2014/main" val="10008"/>
                  </a:ext>
                </a:extLst>
              </a:tr>
              <a:tr h="394918">
                <a:tc>
                  <a:txBody>
                    <a:bodyPr/>
                    <a:lstStyle/>
                    <a:p>
                      <a:pPr>
                        <a:buFont typeface="Arial" pitchFamily="34" charset="0"/>
                        <a:buChar char="•"/>
                      </a:pPr>
                      <a:endParaRPr lang="tr-TR" sz="1200" b="0" dirty="0"/>
                    </a:p>
                  </a:txBody>
                  <a:tcPr marL="75273" marR="75273"/>
                </a:tc>
                <a:extLst>
                  <a:ext uri="{0D108BD9-81ED-4DB2-BD59-A6C34878D82A}">
                    <a16:rowId xmlns:a16="http://schemas.microsoft.com/office/drawing/2014/main" val="10009"/>
                  </a:ext>
                </a:extLst>
              </a:tr>
            </a:tbl>
          </a:graphicData>
        </a:graphic>
      </p:graphicFrame>
      <p:sp>
        <p:nvSpPr>
          <p:cNvPr id="8" name="2 Metin Yer Tutucusu"/>
          <p:cNvSpPr>
            <a:spLocks noGrp="1"/>
          </p:cNvSpPr>
          <p:nvPr>
            <p:ph type="body" sz="half" idx="2"/>
          </p:nvPr>
        </p:nvSpPr>
        <p:spPr>
          <a:xfrm rot="16200000">
            <a:off x="-2579056" y="3816348"/>
            <a:ext cx="7355420" cy="1348324"/>
          </a:xfrm>
        </p:spPr>
        <p:txBody>
          <a:bodyPr>
            <a:normAutofit/>
          </a:bodyPr>
          <a:lstStyle/>
          <a:p>
            <a:pPr algn="ctr"/>
            <a:r>
              <a:rPr lang="tr-TR" sz="1600" dirty="0"/>
              <a:t>KOCAHIDIR MESLEKİ VE TEKNİK ANADOLU LİSESİ</a:t>
            </a:r>
          </a:p>
          <a:p>
            <a:pPr algn="ctr"/>
            <a:r>
              <a:rPr lang="tr-TR" sz="1600" dirty="0"/>
              <a:t>2018-2019  EĞİTİM – ÖĞRETİM YILI </a:t>
            </a:r>
          </a:p>
          <a:p>
            <a:pPr algn="ctr"/>
            <a:r>
              <a:rPr lang="tr-TR" sz="1600" dirty="0"/>
              <a:t>BRİFİNG DOSYASI</a:t>
            </a:r>
          </a:p>
        </p:txBody>
      </p:sp>
      <p:sp>
        <p:nvSpPr>
          <p:cNvPr id="7"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Kurumun Sorunları ve Çözüm Önerileri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3943645299"/>
              </p:ext>
            </p:extLst>
          </p:nvPr>
        </p:nvGraphicFramePr>
        <p:xfrm>
          <a:off x="1741948" y="683565"/>
          <a:ext cx="4799434" cy="8065863"/>
        </p:xfrm>
        <a:graphic>
          <a:graphicData uri="http://schemas.openxmlformats.org/drawingml/2006/table">
            <a:tbl>
              <a:tblPr firstRow="1" bandRow="1">
                <a:tableStyleId>{D7AC3CCA-C797-4891-BE02-D94E43425B78}</a:tableStyleId>
              </a:tblPr>
              <a:tblGrid>
                <a:gridCol w="4799434">
                  <a:extLst>
                    <a:ext uri="{9D8B030D-6E8A-4147-A177-3AD203B41FA5}">
                      <a16:colId xmlns:a16="http://schemas.microsoft.com/office/drawing/2014/main" val="20000"/>
                    </a:ext>
                  </a:extLst>
                </a:gridCol>
              </a:tblGrid>
              <a:tr h="425819">
                <a:tc>
                  <a:txBody>
                    <a:bodyPr/>
                    <a:lstStyle/>
                    <a:p>
                      <a:endParaRPr lang="tr-TR" sz="1200" b="0" dirty="0"/>
                    </a:p>
                  </a:txBody>
                  <a:tcPr marL="75273" marR="75273"/>
                </a:tc>
                <a:extLst>
                  <a:ext uri="{0D108BD9-81ED-4DB2-BD59-A6C34878D82A}">
                    <a16:rowId xmlns:a16="http://schemas.microsoft.com/office/drawing/2014/main" val="10000"/>
                  </a:ext>
                </a:extLst>
              </a:tr>
              <a:tr h="49536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u="sng" kern="1200" dirty="0"/>
                        <a:t>Spor Alanındaki Başarılar:</a:t>
                      </a:r>
                      <a:endParaRPr lang="tr-TR" sz="1400" b="1" dirty="0"/>
                    </a:p>
                  </a:txBody>
                  <a:tcPr marL="75273" marR="75273"/>
                </a:tc>
                <a:extLst>
                  <a:ext uri="{0D108BD9-81ED-4DB2-BD59-A6C34878D82A}">
                    <a16:rowId xmlns:a16="http://schemas.microsoft.com/office/drawing/2014/main" val="10001"/>
                  </a:ext>
                </a:extLst>
              </a:tr>
              <a:tr h="97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t>Okulumuzda kız ve erkek basketbol, </a:t>
                      </a:r>
                      <a:r>
                        <a:rPr kumimoji="0" lang="tr-TR" sz="1200" kern="1200" dirty="0" err="1"/>
                        <a:t>futsal</a:t>
                      </a:r>
                      <a:r>
                        <a:rPr kumimoji="0" lang="tr-TR" sz="1200" kern="1200" dirty="0"/>
                        <a:t>, atletizm, dart, masa tenisi alanlarında yürütülen turnuvalara katılım sağlamaktayız. Ayrıca farklı branşlarda okul içi turnuvalar da düzenlenmektedir.</a:t>
                      </a:r>
                      <a:endParaRPr lang="tr-TR" sz="1200" b="0" dirty="0"/>
                    </a:p>
                  </a:txBody>
                  <a:tcPr marL="75273" marR="75273"/>
                </a:tc>
                <a:extLst>
                  <a:ext uri="{0D108BD9-81ED-4DB2-BD59-A6C34878D82A}">
                    <a16:rowId xmlns:a16="http://schemas.microsoft.com/office/drawing/2014/main" val="10002"/>
                  </a:ext>
                </a:extLst>
              </a:tr>
              <a:tr h="425819">
                <a:tc>
                  <a:txBody>
                    <a:bodyPr/>
                    <a:lstStyle/>
                    <a:p>
                      <a:pPr>
                        <a:buFont typeface="Arial" pitchFamily="34" charset="0"/>
                        <a:buChar char="•"/>
                      </a:pPr>
                      <a:r>
                        <a:rPr kumimoji="0" lang="tr-TR" sz="1200" u="sng" kern="1200" dirty="0"/>
                        <a:t>Sanat Alanındaki Başarılar</a:t>
                      </a:r>
                      <a:endParaRPr lang="tr-TR" sz="1200" b="0" dirty="0"/>
                    </a:p>
                  </a:txBody>
                  <a:tcPr marL="75273" marR="75273"/>
                </a:tc>
                <a:extLst>
                  <a:ext uri="{0D108BD9-81ED-4DB2-BD59-A6C34878D82A}">
                    <a16:rowId xmlns:a16="http://schemas.microsoft.com/office/drawing/2014/main" val="10003"/>
                  </a:ext>
                </a:extLst>
              </a:tr>
              <a:tr h="18422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t>Öğrencilerimiz,</a:t>
                      </a:r>
                      <a:r>
                        <a:rPr kumimoji="0" lang="tr-TR" sz="1200" kern="1200" baseline="0" dirty="0"/>
                        <a:t> resim, şiir  ve kompozisyon yazma ve okuma gibi farklı sanat alanlarında ilçe, il ve ülke çapında düzenlenen yarışmalara katılmaktadırlar.</a:t>
                      </a:r>
                      <a:endParaRPr kumimoji="0" lang="tr-TR" sz="1200" kern="1200" dirty="0"/>
                    </a:p>
                    <a:p>
                      <a:endParaRPr lang="tr-TR" sz="1200" b="0" dirty="0"/>
                    </a:p>
                  </a:txBody>
                  <a:tcPr marL="75273" marR="75273"/>
                </a:tc>
                <a:extLst>
                  <a:ext uri="{0D108BD9-81ED-4DB2-BD59-A6C34878D82A}">
                    <a16:rowId xmlns:a16="http://schemas.microsoft.com/office/drawing/2014/main" val="10004"/>
                  </a:ext>
                </a:extLst>
              </a:tr>
              <a:tr h="54184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u="sng" kern="1200" dirty="0"/>
                        <a:t>Ödüller, Teşekkür ve Takdir Belgeleri: </a:t>
                      </a:r>
                      <a:endParaRPr kumimoji="0" lang="tr-TR" sz="1200" kern="1200" dirty="0"/>
                    </a:p>
                    <a:p>
                      <a:pPr>
                        <a:buFont typeface="Arial" pitchFamily="34" charset="0"/>
                        <a:buChar char="•"/>
                      </a:pPr>
                      <a:endParaRPr lang="tr-TR" sz="1200" b="0" dirty="0"/>
                    </a:p>
                  </a:txBody>
                  <a:tcPr marL="75273" marR="75273"/>
                </a:tc>
                <a:extLst>
                  <a:ext uri="{0D108BD9-81ED-4DB2-BD59-A6C34878D82A}">
                    <a16:rowId xmlns:a16="http://schemas.microsoft.com/office/drawing/2014/main" val="10005"/>
                  </a:ext>
                </a:extLst>
              </a:tr>
              <a:tr h="1625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t>Etkinliklerde aktif katılım gösteren öğrencilerimiz katılım ve onur belgeleri ile ödüllendirilmektedir. Ayrıca önceki sene  2.dönem içerisinde 43 öğrencimiz takdir belgesi, 34</a:t>
                      </a:r>
                      <a:r>
                        <a:rPr kumimoji="0" lang="tr-TR" sz="1200" kern="1200" baseline="0" dirty="0"/>
                        <a:t> ö</a:t>
                      </a:r>
                      <a:r>
                        <a:rPr kumimoji="0" lang="tr-TR" sz="1200" kern="1200" dirty="0"/>
                        <a:t>ğrencimiz de teşekkür belgesi ile ödüllendirilmiştir. Ayrıca 23 öğrencimize Onur belgesi verilmiştir.</a:t>
                      </a:r>
                    </a:p>
                    <a:p>
                      <a:endParaRPr lang="tr-TR" sz="1200" b="0" dirty="0"/>
                    </a:p>
                  </a:txBody>
                  <a:tcPr marL="75273" marR="75273"/>
                </a:tc>
                <a:extLst>
                  <a:ext uri="{0D108BD9-81ED-4DB2-BD59-A6C34878D82A}">
                    <a16:rowId xmlns:a16="http://schemas.microsoft.com/office/drawing/2014/main" val="10006"/>
                  </a:ext>
                </a:extLst>
              </a:tr>
              <a:tr h="54184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1200" kern="1200" dirty="0"/>
                    </a:p>
                    <a:p>
                      <a:pPr>
                        <a:buFont typeface="Arial" pitchFamily="34" charset="0"/>
                        <a:buChar char="•"/>
                      </a:pPr>
                      <a:endParaRPr lang="tr-TR" sz="1200" b="0" dirty="0"/>
                    </a:p>
                  </a:txBody>
                  <a:tcPr marL="75273" marR="75273"/>
                </a:tc>
                <a:extLst>
                  <a:ext uri="{0D108BD9-81ED-4DB2-BD59-A6C34878D82A}">
                    <a16:rowId xmlns:a16="http://schemas.microsoft.com/office/drawing/2014/main" val="10007"/>
                  </a:ext>
                </a:extLst>
              </a:tr>
              <a:tr h="1192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t>.</a:t>
                      </a:r>
                    </a:p>
                    <a:p>
                      <a:endParaRPr lang="tr-TR" sz="1200" b="0" dirty="0"/>
                    </a:p>
                  </a:txBody>
                  <a:tcPr marL="75273" marR="75273"/>
                </a:tc>
                <a:extLst>
                  <a:ext uri="{0D108BD9-81ED-4DB2-BD59-A6C34878D82A}">
                    <a16:rowId xmlns:a16="http://schemas.microsoft.com/office/drawing/2014/main" val="10008"/>
                  </a:ext>
                </a:extLst>
              </a:tr>
            </a:tbl>
          </a:graphicData>
        </a:graphic>
      </p:graphicFrame>
      <p:sp>
        <p:nvSpPr>
          <p:cNvPr id="8" name="2 Metin Yer Tutucusu"/>
          <p:cNvSpPr>
            <a:spLocks noGrp="1"/>
          </p:cNvSpPr>
          <p:nvPr>
            <p:ph type="body" sz="half" idx="2"/>
          </p:nvPr>
        </p:nvSpPr>
        <p:spPr>
          <a:xfrm rot="16200000">
            <a:off x="-2998895" y="3688724"/>
            <a:ext cx="8195097" cy="1348324"/>
          </a:xfrm>
        </p:spPr>
        <p:txBody>
          <a:bodyPr>
            <a:normAutofit/>
          </a:bodyPr>
          <a:lstStyle/>
          <a:p>
            <a:pPr algn="ctr"/>
            <a:r>
              <a:rPr lang="tr-TR" sz="1600" dirty="0"/>
              <a:t>KOCAHIDIR MESLEKİ VE TEKNİK ANADOLU LİSESİ</a:t>
            </a:r>
          </a:p>
          <a:p>
            <a:pPr algn="ctr"/>
            <a:r>
              <a:rPr lang="tr-TR" sz="1600" dirty="0"/>
              <a:t>2018-2019  EĞİTİM – ÖĞRETİM YILI </a:t>
            </a:r>
          </a:p>
          <a:p>
            <a:pPr algn="ctr"/>
            <a:r>
              <a:rPr lang="tr-TR" sz="1600" dirty="0"/>
              <a:t>BRİFİNG DOSYASI</a:t>
            </a:r>
          </a:p>
        </p:txBody>
      </p:sp>
      <p:sp>
        <p:nvSpPr>
          <p:cNvPr id="7" name="7 Metin Yer Tutucusu"/>
          <p:cNvSpPr txBox="1">
            <a:spLocks/>
          </p:cNvSpPr>
          <p:nvPr/>
        </p:nvSpPr>
        <p:spPr>
          <a:xfrm>
            <a:off x="1412776" y="265337"/>
            <a:ext cx="5159474" cy="346223"/>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Kurumun Başarıları</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75231E6-788B-4AFA-B1C6-86808ABEACA3}"/>
              </a:ext>
            </a:extLst>
          </p:cNvPr>
          <p:cNvSpPr>
            <a:spLocks noGrp="1"/>
          </p:cNvSpPr>
          <p:nvPr>
            <p:ph type="title"/>
          </p:nvPr>
        </p:nvSpPr>
        <p:spPr>
          <a:xfrm>
            <a:off x="332656" y="812800"/>
            <a:ext cx="2395169" cy="3149600"/>
          </a:xfrm>
        </p:spPr>
        <p:txBody>
          <a:bodyPr/>
          <a:lstStyle/>
          <a:p>
            <a:r>
              <a:rPr lang="tr-TR" dirty="0"/>
              <a:t>ÖĞRENCİ DİSİPLİN İSTATİSTİKERİ</a:t>
            </a:r>
          </a:p>
        </p:txBody>
      </p:sp>
      <p:graphicFrame>
        <p:nvGraphicFramePr>
          <p:cNvPr id="8" name="Nesne 7">
            <a:extLst>
              <a:ext uri="{FF2B5EF4-FFF2-40B4-BE49-F238E27FC236}">
                <a16:creationId xmlns:a16="http://schemas.microsoft.com/office/drawing/2014/main" id="{6C771BAF-FCB6-475F-B8BB-92FA1E2BB73E}"/>
              </a:ext>
            </a:extLst>
          </p:cNvPr>
          <p:cNvGraphicFramePr>
            <a:graphicFrameLocks noChangeAspect="1"/>
          </p:cNvGraphicFramePr>
          <p:nvPr>
            <p:extLst>
              <p:ext uri="{D42A27DB-BD31-4B8C-83A1-F6EECF244321}">
                <p14:modId xmlns:p14="http://schemas.microsoft.com/office/powerpoint/2010/main" val="2531625435"/>
              </p:ext>
            </p:extLst>
          </p:nvPr>
        </p:nvGraphicFramePr>
        <p:xfrm>
          <a:off x="2727825" y="1422400"/>
          <a:ext cx="3952875" cy="4648200"/>
        </p:xfrm>
        <a:graphic>
          <a:graphicData uri="http://schemas.openxmlformats.org/presentationml/2006/ole">
            <mc:AlternateContent xmlns:mc="http://schemas.openxmlformats.org/markup-compatibility/2006">
              <mc:Choice xmlns:v="urn:schemas-microsoft-com:vml" Requires="v">
                <p:oleObj spid="_x0000_s1029" name="Worksheet" r:id="rId3" imgW="3953051" imgH="4648342" progId="Excel.Sheet.12">
                  <p:embed/>
                </p:oleObj>
              </mc:Choice>
              <mc:Fallback>
                <p:oleObj name="Worksheet" r:id="rId3" imgW="3953051" imgH="4648342" progId="Excel.Sheet.12">
                  <p:embed/>
                  <p:pic>
                    <p:nvPicPr>
                      <p:cNvPr id="0" name=""/>
                      <p:cNvPicPr/>
                      <p:nvPr/>
                    </p:nvPicPr>
                    <p:blipFill>
                      <a:blip r:embed="rId4"/>
                      <a:stretch>
                        <a:fillRect/>
                      </a:stretch>
                    </p:blipFill>
                    <p:spPr>
                      <a:xfrm>
                        <a:off x="2727825" y="1422400"/>
                        <a:ext cx="3952875" cy="4648200"/>
                      </a:xfrm>
                      <a:prstGeom prst="rect">
                        <a:avLst/>
                      </a:prstGeom>
                    </p:spPr>
                  </p:pic>
                </p:oleObj>
              </mc:Fallback>
            </mc:AlternateContent>
          </a:graphicData>
        </a:graphic>
      </p:graphicFrame>
    </p:spTree>
    <p:extLst>
      <p:ext uri="{BB962C8B-B14F-4D97-AF65-F5344CB8AC3E}">
        <p14:creationId xmlns:p14="http://schemas.microsoft.com/office/powerpoint/2010/main" val="2389867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D7EAF78-E1E2-4962-ACE8-367289076A24}"/>
              </a:ext>
            </a:extLst>
          </p:cNvPr>
          <p:cNvSpPr>
            <a:spLocks noGrp="1"/>
          </p:cNvSpPr>
          <p:nvPr>
            <p:ph idx="1"/>
          </p:nvPr>
        </p:nvSpPr>
        <p:spPr>
          <a:xfrm>
            <a:off x="1484784" y="812800"/>
            <a:ext cx="4853217" cy="2319040"/>
          </a:xfrm>
        </p:spPr>
        <p:txBody>
          <a:bodyPr/>
          <a:lstStyle/>
          <a:p>
            <a:r>
              <a:rPr lang="tr-TR" dirty="0"/>
              <a:t>ÖĞRENCİ DEVAMSIZLIK İSTATİSTİKLERİ</a:t>
            </a:r>
          </a:p>
        </p:txBody>
      </p:sp>
      <p:graphicFrame>
        <p:nvGraphicFramePr>
          <p:cNvPr id="5" name="Nesne 4">
            <a:extLst>
              <a:ext uri="{FF2B5EF4-FFF2-40B4-BE49-F238E27FC236}">
                <a16:creationId xmlns:a16="http://schemas.microsoft.com/office/drawing/2014/main" id="{25AF5BED-3116-496B-A560-1B13964948C9}"/>
              </a:ext>
            </a:extLst>
          </p:cNvPr>
          <p:cNvGraphicFramePr>
            <a:graphicFrameLocks noChangeAspect="1"/>
          </p:cNvGraphicFramePr>
          <p:nvPr>
            <p:extLst>
              <p:ext uri="{D42A27DB-BD31-4B8C-83A1-F6EECF244321}">
                <p14:modId xmlns:p14="http://schemas.microsoft.com/office/powerpoint/2010/main" val="2703800556"/>
              </p:ext>
            </p:extLst>
          </p:nvPr>
        </p:nvGraphicFramePr>
        <p:xfrm>
          <a:off x="823913" y="3347864"/>
          <a:ext cx="5210175" cy="2467149"/>
        </p:xfrm>
        <a:graphic>
          <a:graphicData uri="http://schemas.openxmlformats.org/presentationml/2006/ole">
            <mc:AlternateContent xmlns:mc="http://schemas.openxmlformats.org/markup-compatibility/2006">
              <mc:Choice xmlns:v="urn:schemas-microsoft-com:vml" Requires="v">
                <p:oleObj spid="_x0000_s2053" name="Worksheet" r:id="rId3" imgW="5210159" imgH="2486153" progId="Excel.Sheet.12">
                  <p:embed/>
                </p:oleObj>
              </mc:Choice>
              <mc:Fallback>
                <p:oleObj name="Worksheet" r:id="rId3" imgW="5210159" imgH="2486153" progId="Excel.Sheet.12">
                  <p:embed/>
                  <p:pic>
                    <p:nvPicPr>
                      <p:cNvPr id="0" name=""/>
                      <p:cNvPicPr/>
                      <p:nvPr/>
                    </p:nvPicPr>
                    <p:blipFill>
                      <a:blip r:embed="rId4"/>
                      <a:stretch>
                        <a:fillRect/>
                      </a:stretch>
                    </p:blipFill>
                    <p:spPr>
                      <a:xfrm>
                        <a:off x="823913" y="3347864"/>
                        <a:ext cx="5210175" cy="2467149"/>
                      </a:xfrm>
                      <a:prstGeom prst="rect">
                        <a:avLst/>
                      </a:prstGeom>
                    </p:spPr>
                  </p:pic>
                </p:oleObj>
              </mc:Fallback>
            </mc:AlternateContent>
          </a:graphicData>
        </a:graphic>
      </p:graphicFrame>
    </p:spTree>
    <p:extLst>
      <p:ext uri="{BB962C8B-B14F-4D97-AF65-F5344CB8AC3E}">
        <p14:creationId xmlns:p14="http://schemas.microsoft.com/office/powerpoint/2010/main" val="118636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714BDEC-643B-4FAB-B485-4BD0051115DF}"/>
              </a:ext>
            </a:extLst>
          </p:cNvPr>
          <p:cNvSpPr>
            <a:spLocks noGrp="1"/>
          </p:cNvSpPr>
          <p:nvPr>
            <p:ph idx="1"/>
          </p:nvPr>
        </p:nvSpPr>
        <p:spPr>
          <a:xfrm>
            <a:off x="476672" y="812800"/>
            <a:ext cx="5861329" cy="2247032"/>
          </a:xfrm>
        </p:spPr>
        <p:txBody>
          <a:bodyPr/>
          <a:lstStyle/>
          <a:p>
            <a:r>
              <a:rPr lang="tr-TR" dirty="0"/>
              <a:t>YILLARA GÖRE TADİR VE TEŞEKKÜR SAYILARI</a:t>
            </a:r>
          </a:p>
        </p:txBody>
      </p:sp>
      <p:pic>
        <p:nvPicPr>
          <p:cNvPr id="5" name="Resim 4">
            <a:extLst>
              <a:ext uri="{FF2B5EF4-FFF2-40B4-BE49-F238E27FC236}">
                <a16:creationId xmlns:a16="http://schemas.microsoft.com/office/drawing/2014/main" id="{57BBC364-DE97-4F01-9DD3-30A451B5CA4F}"/>
              </a:ext>
            </a:extLst>
          </p:cNvPr>
          <p:cNvPicPr>
            <a:picLocks noChangeAspect="1"/>
          </p:cNvPicPr>
          <p:nvPr/>
        </p:nvPicPr>
        <p:blipFill>
          <a:blip r:embed="rId2"/>
          <a:stretch>
            <a:fillRect/>
          </a:stretch>
        </p:blipFill>
        <p:spPr>
          <a:xfrm>
            <a:off x="760425" y="3707905"/>
            <a:ext cx="4972831" cy="3960440"/>
          </a:xfrm>
          <a:prstGeom prst="rect">
            <a:avLst/>
          </a:prstGeom>
        </p:spPr>
      </p:pic>
    </p:spTree>
    <p:extLst>
      <p:ext uri="{BB962C8B-B14F-4D97-AF65-F5344CB8AC3E}">
        <p14:creationId xmlns:p14="http://schemas.microsoft.com/office/powerpoint/2010/main" val="2584752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50" y="1219200"/>
            <a:ext cx="1771650" cy="1480592"/>
          </a:xfrm>
        </p:spPr>
        <p:txBody>
          <a:bodyPr/>
          <a:lstStyle/>
          <a:p>
            <a:br>
              <a:rPr lang="tr-TR" dirty="0"/>
            </a:br>
            <a:endParaRPr lang="tr-TR" dirty="0"/>
          </a:p>
        </p:txBody>
      </p:sp>
      <p:sp>
        <p:nvSpPr>
          <p:cNvPr id="3" name="2 Metin Yer Tutucusu"/>
          <p:cNvSpPr>
            <a:spLocks noGrp="1"/>
          </p:cNvSpPr>
          <p:nvPr>
            <p:ph type="body" sz="half" idx="2"/>
          </p:nvPr>
        </p:nvSpPr>
        <p:spPr>
          <a:xfrm>
            <a:off x="515941" y="1219200"/>
            <a:ext cx="2211884" cy="6502401"/>
          </a:xfrm>
        </p:spPr>
        <p:txBody>
          <a:bodyPr vert="vert270"/>
          <a:lstStyle/>
          <a:p>
            <a:pPr algn="ctr"/>
            <a:r>
              <a:rPr lang="tr-TR" sz="1600" dirty="0"/>
              <a:t>KOCAHIDIR MESLEKİ VE TEKNİK ANADOLU LİSESİ</a:t>
            </a:r>
          </a:p>
          <a:p>
            <a:pPr algn="ctr"/>
            <a:r>
              <a:rPr lang="tr-TR" sz="1600" dirty="0"/>
              <a:t>2018-2019    EĞİTİM – ÖĞRETİM YILI </a:t>
            </a:r>
          </a:p>
          <a:p>
            <a:pPr algn="ctr"/>
            <a:r>
              <a:rPr lang="tr-TR" sz="1600" dirty="0"/>
              <a:t>BRİFİNG DOSYASI</a:t>
            </a:r>
          </a:p>
          <a:p>
            <a:endParaRPr lang="tr-TR" dirty="0"/>
          </a:p>
        </p:txBody>
      </p:sp>
      <p:pic>
        <p:nvPicPr>
          <p:cNvPr id="9" name="Resim 8">
            <a:extLst>
              <a:ext uri="{FF2B5EF4-FFF2-40B4-BE49-F238E27FC236}">
                <a16:creationId xmlns:a16="http://schemas.microsoft.com/office/drawing/2014/main" id="{92806F3A-AEF1-4CCC-8BD8-51BE4DD86D9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204864" y="969394"/>
            <a:ext cx="4464496" cy="2522486"/>
          </a:xfrm>
          <a:prstGeom prst="rect">
            <a:avLst/>
          </a:prstGeom>
        </p:spPr>
      </p:pic>
      <p:pic>
        <p:nvPicPr>
          <p:cNvPr id="28676" name="Picture 4" descr="2018 2019 EĞİTİM ÖĞRETİM YILI SENE SONU GÖSTERİLERİMİZ">
            <a:extLst>
              <a:ext uri="{FF2B5EF4-FFF2-40B4-BE49-F238E27FC236}">
                <a16:creationId xmlns:a16="http://schemas.microsoft.com/office/drawing/2014/main" id="{87FE2940-35C7-4370-B977-E1B3681DB1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4864" y="3491880"/>
            <a:ext cx="4464496" cy="2522486"/>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AHMET EFENDİ KONAĞI GEZİMİZ">
            <a:extLst>
              <a:ext uri="{FF2B5EF4-FFF2-40B4-BE49-F238E27FC236}">
                <a16:creationId xmlns:a16="http://schemas.microsoft.com/office/drawing/2014/main" id="{7904822B-69F0-42F6-B74F-2E330E2324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864" y="6014366"/>
            <a:ext cx="4464496" cy="24104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br>
              <a:rPr lang="tr-TR" dirty="0"/>
            </a:br>
            <a:br>
              <a:rPr lang="tr-TR" dirty="0"/>
            </a:br>
            <a:endParaRPr lang="tr-TR" dirty="0"/>
          </a:p>
        </p:txBody>
      </p:sp>
      <p:pic>
        <p:nvPicPr>
          <p:cNvPr id="29698" name="Picture 2" descr="24-05-2019">
            <a:extLst>
              <a:ext uri="{FF2B5EF4-FFF2-40B4-BE49-F238E27FC236}">
                <a16:creationId xmlns:a16="http://schemas.microsoft.com/office/drawing/2014/main" id="{8D8C4B0A-90E9-4648-B51B-498862202A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7818" y="384252"/>
            <a:ext cx="4492946" cy="2603572"/>
          </a:xfrm>
          <a:prstGeom prst="rect">
            <a:avLst/>
          </a:prstGeom>
          <a:noFill/>
          <a:extLst>
            <a:ext uri="{909E8E84-426E-40DD-AFC4-6F175D3DCCD1}">
              <a14:hiddenFill xmlns:a14="http://schemas.microsoft.com/office/drawing/2010/main">
                <a:solidFill>
                  <a:srgbClr val="FFFFFF"/>
                </a:solidFill>
              </a14:hiddenFill>
            </a:ext>
          </a:extLst>
        </p:spPr>
      </p:pic>
      <p:sp>
        <p:nvSpPr>
          <p:cNvPr id="3" name="2 Metin Yer Tutucusu"/>
          <p:cNvSpPr>
            <a:spLocks noGrp="1"/>
          </p:cNvSpPr>
          <p:nvPr>
            <p:ph type="body" sz="half" idx="2"/>
          </p:nvPr>
        </p:nvSpPr>
        <p:spPr>
          <a:xfrm>
            <a:off x="515941" y="812800"/>
            <a:ext cx="2211884" cy="6908801"/>
          </a:xfrm>
        </p:spPr>
        <p:txBody>
          <a:bodyPr vert="vert270"/>
          <a:lstStyle/>
          <a:p>
            <a:pPr algn="ctr"/>
            <a:r>
              <a:rPr lang="tr-TR" sz="1600" dirty="0"/>
              <a:t>KOCAHIDIR MESLEKİ VE TEKNİK ANADOLU LİSESİ</a:t>
            </a:r>
          </a:p>
          <a:p>
            <a:pPr algn="ctr"/>
            <a:r>
              <a:rPr lang="tr-TR" sz="1600" dirty="0"/>
              <a:t> 2018-2019 EĞİTİM – ÖĞRETİM YILI </a:t>
            </a:r>
          </a:p>
          <a:p>
            <a:pPr algn="ctr"/>
            <a:r>
              <a:rPr lang="tr-TR" sz="1600" dirty="0"/>
              <a:t>BRİFİNG DOSYASI</a:t>
            </a:r>
          </a:p>
          <a:p>
            <a:pPr algn="ctr"/>
            <a:endParaRPr lang="tr-TR" dirty="0"/>
          </a:p>
          <a:p>
            <a:endParaRPr lang="tr-TR" dirty="0"/>
          </a:p>
        </p:txBody>
      </p:sp>
      <p:pic>
        <p:nvPicPr>
          <p:cNvPr id="29700" name="Picture 4" descr="KIRKLARELİ  ÖZEL EĞİTİM UYGULMA OKULU 1 ve 2 KADEMENİN OKULUMUZU ZİYARETİ">
            <a:extLst>
              <a:ext uri="{FF2B5EF4-FFF2-40B4-BE49-F238E27FC236}">
                <a16:creationId xmlns:a16="http://schemas.microsoft.com/office/drawing/2014/main" id="{50F53777-8AEC-41A2-BE56-E14B2F022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818" y="3011178"/>
            <a:ext cx="4492945"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13-05-2019">
            <a:extLst>
              <a:ext uri="{FF2B5EF4-FFF2-40B4-BE49-F238E27FC236}">
                <a16:creationId xmlns:a16="http://schemas.microsoft.com/office/drawing/2014/main" id="{09D44903-DFCB-495C-9197-2CF1116CE0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817" y="5779402"/>
            <a:ext cx="4572000" cy="26035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OKULUMUZUN TANITIM GÜNLERİ ETKİNLİKLERİ">
            <a:extLst>
              <a:ext uri="{FF2B5EF4-FFF2-40B4-BE49-F238E27FC236}">
                <a16:creationId xmlns:a16="http://schemas.microsoft.com/office/drawing/2014/main" id="{C89AA6BF-267B-4517-B24A-4F5B05C0E1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9762" y="467545"/>
            <a:ext cx="4489598" cy="2808312"/>
          </a:xfrm>
          <a:prstGeom prst="rect">
            <a:avLst/>
          </a:prstGeom>
          <a:noFill/>
          <a:extLst>
            <a:ext uri="{909E8E84-426E-40DD-AFC4-6F175D3DCCD1}">
              <a14:hiddenFill xmlns:a14="http://schemas.microsoft.com/office/drawing/2010/main">
                <a:solidFill>
                  <a:srgbClr val="FFFFFF"/>
                </a:solidFill>
              </a14:hiddenFill>
            </a:ext>
          </a:extLst>
        </p:spPr>
      </p:pic>
      <p:sp>
        <p:nvSpPr>
          <p:cNvPr id="3" name="2 Metin Yer Tutucusu"/>
          <p:cNvSpPr>
            <a:spLocks noGrp="1"/>
          </p:cNvSpPr>
          <p:nvPr>
            <p:ph type="body" sz="half" idx="2"/>
          </p:nvPr>
        </p:nvSpPr>
        <p:spPr>
          <a:xfrm>
            <a:off x="515941" y="683568"/>
            <a:ext cx="2211884" cy="7038034"/>
          </a:xfrm>
        </p:spPr>
        <p:txBody>
          <a:bodyPr vert="vert270"/>
          <a:lstStyle/>
          <a:p>
            <a:pPr algn="ctr"/>
            <a:r>
              <a:rPr lang="tr-TR" sz="1600" dirty="0"/>
              <a:t>KOCAHIDIR MESLEKİ VE TEKNİK ANADOLU LİSESİ</a:t>
            </a:r>
          </a:p>
          <a:p>
            <a:pPr algn="ctr"/>
            <a:r>
              <a:rPr lang="tr-TR" sz="1600" dirty="0"/>
              <a:t> 2018-2019  EĞİTİM – ÖĞRETİM YILI </a:t>
            </a:r>
          </a:p>
          <a:p>
            <a:pPr algn="ctr"/>
            <a:r>
              <a:rPr lang="tr-TR" sz="1600" dirty="0"/>
              <a:t>BRİFİNG DOSYASI</a:t>
            </a:r>
          </a:p>
          <a:p>
            <a:endParaRPr lang="tr-TR" dirty="0"/>
          </a:p>
        </p:txBody>
      </p:sp>
      <p:pic>
        <p:nvPicPr>
          <p:cNvPr id="30726" name="Picture 6" descr="30-04-2019">
            <a:extLst>
              <a:ext uri="{FF2B5EF4-FFF2-40B4-BE49-F238E27FC236}">
                <a16:creationId xmlns:a16="http://schemas.microsoft.com/office/drawing/2014/main" id="{4FE900DE-F80B-4FF5-81A9-16822801B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762" y="3275856"/>
            <a:ext cx="4489598" cy="2592289"/>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29-04-2019">
            <a:extLst>
              <a:ext uri="{FF2B5EF4-FFF2-40B4-BE49-F238E27FC236}">
                <a16:creationId xmlns:a16="http://schemas.microsoft.com/office/drawing/2014/main" id="{F3F86B7D-1775-4ED3-96A0-ED9A20311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762" y="5868145"/>
            <a:ext cx="4489598" cy="259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KIRKLARELİ ÇOCUK EVLERİ KOORDİNASYON MERKEZİ ZİYARETİ">
            <a:extLst>
              <a:ext uri="{FF2B5EF4-FFF2-40B4-BE49-F238E27FC236}">
                <a16:creationId xmlns:a16="http://schemas.microsoft.com/office/drawing/2014/main" id="{AE9C49B6-9E01-4DC0-9A61-CEACEF21A0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6384" y="708900"/>
            <a:ext cx="4489598" cy="2782979"/>
          </a:xfrm>
          <a:prstGeom prst="rect">
            <a:avLst/>
          </a:prstGeom>
          <a:noFill/>
          <a:extLst>
            <a:ext uri="{909E8E84-426E-40DD-AFC4-6F175D3DCCD1}">
              <a14:hiddenFill xmlns:a14="http://schemas.microsoft.com/office/drawing/2010/main">
                <a:solidFill>
                  <a:srgbClr val="FFFFFF"/>
                </a:solidFill>
              </a14:hiddenFill>
            </a:ext>
          </a:extLst>
        </p:spPr>
      </p:pic>
      <p:sp>
        <p:nvSpPr>
          <p:cNvPr id="3" name="2 Metin Yer Tutucusu"/>
          <p:cNvSpPr>
            <a:spLocks noGrp="1"/>
          </p:cNvSpPr>
          <p:nvPr>
            <p:ph type="body" sz="half" idx="2"/>
          </p:nvPr>
        </p:nvSpPr>
        <p:spPr>
          <a:xfrm>
            <a:off x="515941" y="708900"/>
            <a:ext cx="2211884" cy="7012701"/>
          </a:xfrm>
        </p:spPr>
        <p:txBody>
          <a:bodyPr vert="vert270"/>
          <a:lstStyle/>
          <a:p>
            <a:pPr algn="ctr"/>
            <a:r>
              <a:rPr lang="tr-TR" sz="1600" dirty="0"/>
              <a:t>KOCAHIDIR MESLEKİ VE TEKNİK ANADOLU LİSESİ</a:t>
            </a:r>
          </a:p>
          <a:p>
            <a:pPr algn="ctr"/>
            <a:r>
              <a:rPr lang="tr-TR" sz="1600" dirty="0"/>
              <a:t> 2018-2019  EĞİTİM – ÖĞRETİM YILI </a:t>
            </a:r>
          </a:p>
          <a:p>
            <a:pPr algn="ctr"/>
            <a:r>
              <a:rPr lang="tr-TR" sz="1600" dirty="0"/>
              <a:t>BRİFİNG DOSYASI</a:t>
            </a:r>
          </a:p>
          <a:p>
            <a:endParaRPr lang="tr-TR" dirty="0"/>
          </a:p>
        </p:txBody>
      </p:sp>
      <p:pic>
        <p:nvPicPr>
          <p:cNvPr id="31748" name="Picture 4" descr="18 MART ÇANAKKALE ŞEHİTLERİNİ ANMA PROGRAMI">
            <a:extLst>
              <a:ext uri="{FF2B5EF4-FFF2-40B4-BE49-F238E27FC236}">
                <a16:creationId xmlns:a16="http://schemas.microsoft.com/office/drawing/2014/main" id="{E015F07F-8400-46A3-BCA4-6FF58702A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384" y="3491879"/>
            <a:ext cx="4489598" cy="2782979"/>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MASA TENİSİ TURNUVASI FİNALİ">
            <a:extLst>
              <a:ext uri="{FF2B5EF4-FFF2-40B4-BE49-F238E27FC236}">
                <a16:creationId xmlns:a16="http://schemas.microsoft.com/office/drawing/2014/main" id="{4CDD488D-35F5-4865-9505-8628BE3B9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384" y="6274858"/>
            <a:ext cx="4365866" cy="225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476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24-12-2018">
            <a:extLst>
              <a:ext uri="{FF2B5EF4-FFF2-40B4-BE49-F238E27FC236}">
                <a16:creationId xmlns:a16="http://schemas.microsoft.com/office/drawing/2014/main" id="{BF06EECF-E21D-41E2-AA4E-FA45BC2701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6385" y="467544"/>
            <a:ext cx="4489598" cy="3071013"/>
          </a:xfrm>
          <a:prstGeom prst="rect">
            <a:avLst/>
          </a:prstGeom>
          <a:noFill/>
          <a:extLst>
            <a:ext uri="{909E8E84-426E-40DD-AFC4-6F175D3DCCD1}">
              <a14:hiddenFill xmlns:a14="http://schemas.microsoft.com/office/drawing/2010/main">
                <a:solidFill>
                  <a:srgbClr val="FFFFFF"/>
                </a:solidFill>
              </a14:hiddenFill>
            </a:ext>
          </a:extLst>
        </p:spPr>
      </p:pic>
      <p:sp>
        <p:nvSpPr>
          <p:cNvPr id="3" name="2 Metin Yer Tutucusu"/>
          <p:cNvSpPr>
            <a:spLocks noGrp="1"/>
          </p:cNvSpPr>
          <p:nvPr>
            <p:ph type="body" sz="half" idx="2"/>
          </p:nvPr>
        </p:nvSpPr>
        <p:spPr>
          <a:xfrm>
            <a:off x="515941" y="467544"/>
            <a:ext cx="2211884" cy="7254057"/>
          </a:xfrm>
        </p:spPr>
        <p:txBody>
          <a:bodyPr vert="vert270"/>
          <a:lstStyle/>
          <a:p>
            <a:pPr algn="ctr"/>
            <a:r>
              <a:rPr lang="tr-TR" sz="1600" dirty="0"/>
              <a:t>KOCAHIDIR MESLEKİ VE TEKNİK ANADOLU LİSESİ</a:t>
            </a:r>
          </a:p>
          <a:p>
            <a:pPr algn="ctr"/>
            <a:r>
              <a:rPr lang="tr-TR" sz="1600" dirty="0"/>
              <a:t> 2018-2019  EĞİTİM – ÖĞRETİM YILI </a:t>
            </a:r>
          </a:p>
          <a:p>
            <a:pPr algn="ctr"/>
            <a:r>
              <a:rPr lang="tr-TR" sz="1600" dirty="0"/>
              <a:t>BRİFİNG DOSYASI</a:t>
            </a:r>
          </a:p>
          <a:p>
            <a:endParaRPr lang="tr-TR" dirty="0"/>
          </a:p>
        </p:txBody>
      </p:sp>
      <p:pic>
        <p:nvPicPr>
          <p:cNvPr id="32772" name="Picture 4" descr="07-12-2018">
            <a:extLst>
              <a:ext uri="{FF2B5EF4-FFF2-40B4-BE49-F238E27FC236}">
                <a16:creationId xmlns:a16="http://schemas.microsoft.com/office/drawing/2014/main" id="{C0ADD2C4-FE85-4E30-A51E-349C9C383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383" y="3538557"/>
            <a:ext cx="4489599" cy="2736301"/>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DART TURNUVASI">
            <a:extLst>
              <a:ext uri="{FF2B5EF4-FFF2-40B4-BE49-F238E27FC236}">
                <a16:creationId xmlns:a16="http://schemas.microsoft.com/office/drawing/2014/main" id="{1238359A-4E5F-4922-B71A-8529388DC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382" y="6274858"/>
            <a:ext cx="4489599" cy="255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10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ist.jpg"/>
          <p:cNvPicPr>
            <a:picLocks noGrp="1" noChangeAspect="1"/>
          </p:cNvPicPr>
          <p:nvPr>
            <p:ph idx="1"/>
          </p:nvPr>
        </p:nvPicPr>
        <p:blipFill>
          <a:blip r:embed="rId2" cstate="print"/>
          <a:stretch>
            <a:fillRect/>
          </a:stretch>
        </p:blipFill>
        <p:spPr>
          <a:xfrm>
            <a:off x="0" y="0"/>
            <a:ext cx="6858000" cy="9144000"/>
          </a:xfrm>
        </p:spPr>
      </p:pic>
      <p:sp>
        <p:nvSpPr>
          <p:cNvPr id="3" name="2 Metin Yer Tutucusu"/>
          <p:cNvSpPr>
            <a:spLocks noGrp="1"/>
          </p:cNvSpPr>
          <p:nvPr>
            <p:ph type="body" sz="half" idx="2"/>
          </p:nvPr>
        </p:nvSpPr>
        <p:spPr/>
        <p:txBody>
          <a:bodyPr/>
          <a:lstStyle/>
          <a:p>
            <a:endParaRPr 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FFEF3D-56C1-444E-ADEB-14A3C1998265}"/>
              </a:ext>
            </a:extLst>
          </p:cNvPr>
          <p:cNvSpPr>
            <a:spLocks noGrp="1"/>
          </p:cNvSpPr>
          <p:nvPr>
            <p:ph type="title"/>
          </p:nvPr>
        </p:nvSpPr>
        <p:spPr>
          <a:xfrm>
            <a:off x="514011" y="812802"/>
            <a:ext cx="5823991" cy="4623294"/>
          </a:xfrm>
        </p:spPr>
        <p:txBody>
          <a:bodyPr>
            <a:normAutofit fontScale="90000"/>
          </a:bodyPr>
          <a:lstStyle/>
          <a:p>
            <a:r>
              <a:rPr lang="tr-TR" sz="2800" dirty="0">
                <a:latin typeface="Times New Roman" pitchFamily="18" charset="0"/>
                <a:cs typeface="Times New Roman" pitchFamily="18" charset="0"/>
              </a:rPr>
              <a:t>Ayrıca 3568 Sayılı Kanun ile düzenlenmiş olan serbest muhasebeci, mali müşavir, yeminli mali müşavir unvanlarını da belirli çalışma şartlarını yerine getirerek alabilirler. </a:t>
            </a:r>
            <a:br>
              <a:rPr lang="tr-TR" sz="2800" dirty="0">
                <a:latin typeface="Times New Roman" pitchFamily="18" charset="0"/>
                <a:cs typeface="Times New Roman" pitchFamily="18" charset="0"/>
              </a:rPr>
            </a:br>
            <a:r>
              <a:rPr lang="tr-TR" sz="2800" dirty="0">
                <a:latin typeface="Times New Roman" pitchFamily="18" charset="0"/>
                <a:cs typeface="Times New Roman" pitchFamily="18" charset="0"/>
              </a:rPr>
              <a:t>		İş yerlerinde belli bir süre çalışarak idari yönden de ilerleme sağlamaları mümkündür.</a:t>
            </a:r>
            <a:br>
              <a:rPr lang="tr-TR" sz="2800" dirty="0">
                <a:latin typeface="Times New Roman" pitchFamily="18" charset="0"/>
                <a:cs typeface="Times New Roman" pitchFamily="18" charset="0"/>
              </a:rPr>
            </a:br>
            <a:br>
              <a:rPr lang="tr-TR" dirty="0"/>
            </a:br>
            <a:endParaRPr lang="tr-TR" dirty="0"/>
          </a:p>
        </p:txBody>
      </p:sp>
      <p:pic>
        <p:nvPicPr>
          <p:cNvPr id="3" name="Picture 2" descr="C:\Users\USE\Desktop\indir (2).jpg">
            <a:extLst>
              <a:ext uri="{FF2B5EF4-FFF2-40B4-BE49-F238E27FC236}">
                <a16:creationId xmlns:a16="http://schemas.microsoft.com/office/drawing/2014/main" id="{87D34FD4-0ADC-4A50-8E9E-CA4CDF848792}"/>
              </a:ext>
            </a:extLst>
          </p:cNvPr>
          <p:cNvPicPr>
            <a:picLocks noChangeAspect="1" noChangeArrowheads="1"/>
          </p:cNvPicPr>
          <p:nvPr/>
        </p:nvPicPr>
        <p:blipFill>
          <a:blip r:embed="rId2" cstate="print"/>
          <a:srcRect/>
          <a:stretch>
            <a:fillRect/>
          </a:stretch>
        </p:blipFill>
        <p:spPr bwMode="auto">
          <a:xfrm rot="20780680">
            <a:off x="110472" y="5095892"/>
            <a:ext cx="3400425" cy="1343025"/>
          </a:xfrm>
          <a:prstGeom prst="rect">
            <a:avLst/>
          </a:prstGeom>
          <a:no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Picture 3" descr="C:\Users\USE\Desktop\images (7).jpg">
            <a:extLst>
              <a:ext uri="{FF2B5EF4-FFF2-40B4-BE49-F238E27FC236}">
                <a16:creationId xmlns:a16="http://schemas.microsoft.com/office/drawing/2014/main" id="{41343D98-881F-438D-9F46-BE3996880955}"/>
              </a:ext>
            </a:extLst>
          </p:cNvPr>
          <p:cNvPicPr>
            <a:picLocks noChangeAspect="1" noChangeArrowheads="1"/>
          </p:cNvPicPr>
          <p:nvPr/>
        </p:nvPicPr>
        <p:blipFill>
          <a:blip r:embed="rId3" cstate="print"/>
          <a:srcRect/>
          <a:stretch>
            <a:fillRect/>
          </a:stretch>
        </p:blipFill>
        <p:spPr bwMode="auto">
          <a:xfrm rot="1107371">
            <a:off x="2578729" y="6869133"/>
            <a:ext cx="3390900" cy="1548080"/>
          </a:xfrm>
          <a:prstGeom prst="rect">
            <a:avLst/>
          </a:prstGeom>
          <a:no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26876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3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1BC195C-8BC4-478B-943A-90099F468F11}"/>
              </a:ext>
            </a:extLst>
          </p:cNvPr>
          <p:cNvSpPr/>
          <p:nvPr/>
        </p:nvSpPr>
        <p:spPr>
          <a:xfrm rot="19076591">
            <a:off x="2089788" y="1945976"/>
            <a:ext cx="3185261" cy="923330"/>
          </a:xfrm>
          <a:prstGeom prst="rect">
            <a:avLst/>
          </a:prstGeom>
        </p:spPr>
        <p:txBody>
          <a:bodyPr wrap="square">
            <a:spAutoFit/>
          </a:bodyPr>
          <a:lstStyle/>
          <a:p>
            <a:r>
              <a:rPr lang="tr-TR" dirty="0">
                <a:latin typeface="Times New Roman" pitchFamily="18" charset="0"/>
                <a:cs typeface="Times New Roman" pitchFamily="18" charset="0"/>
              </a:rPr>
              <a:t>Satış danışmanı</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51.731</a:t>
            </a:r>
          </a:p>
          <a:p>
            <a:r>
              <a:rPr lang="tr-TR" dirty="0">
                <a:latin typeface="Times New Roman" pitchFamily="18" charset="0"/>
                <a:cs typeface="Times New Roman" pitchFamily="18" charset="0"/>
              </a:rPr>
              <a:t>Güvenlik görevlisi</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48.813</a:t>
            </a:r>
          </a:p>
          <a:p>
            <a:r>
              <a:rPr lang="tr-TR" dirty="0">
                <a:latin typeface="Times New Roman" pitchFamily="18" charset="0"/>
                <a:cs typeface="Times New Roman" pitchFamily="18" charset="0"/>
              </a:rPr>
              <a:t>Makineci (dikiş)</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41.019</a:t>
            </a:r>
          </a:p>
        </p:txBody>
      </p:sp>
      <p:pic>
        <p:nvPicPr>
          <p:cNvPr id="3" name="Picture 3" descr="C:\Users\USE\Desktop\indir (4).jpg">
            <a:extLst>
              <a:ext uri="{FF2B5EF4-FFF2-40B4-BE49-F238E27FC236}">
                <a16:creationId xmlns:a16="http://schemas.microsoft.com/office/drawing/2014/main" id="{911381C2-EAB1-4DCC-AEC3-59FA73AC076C}"/>
              </a:ext>
            </a:extLst>
          </p:cNvPr>
          <p:cNvPicPr>
            <a:picLocks noChangeAspect="1" noChangeArrowheads="1"/>
          </p:cNvPicPr>
          <p:nvPr/>
        </p:nvPicPr>
        <p:blipFill>
          <a:blip r:embed="rId2" cstate="print"/>
          <a:srcRect/>
          <a:stretch>
            <a:fillRect/>
          </a:stretch>
        </p:blipFill>
        <p:spPr bwMode="auto">
          <a:xfrm>
            <a:off x="548680" y="827584"/>
            <a:ext cx="1779753" cy="1357322"/>
          </a:xfrm>
          <a:prstGeom prst="rect">
            <a:avLst/>
          </a:prstGeom>
          <a:noFill/>
        </p:spPr>
      </p:pic>
      <p:sp>
        <p:nvSpPr>
          <p:cNvPr id="4" name="Dikdörtgen 3">
            <a:extLst>
              <a:ext uri="{FF2B5EF4-FFF2-40B4-BE49-F238E27FC236}">
                <a16:creationId xmlns:a16="http://schemas.microsoft.com/office/drawing/2014/main" id="{3A4EA391-7539-434C-9FA7-33B9637C62FD}"/>
              </a:ext>
            </a:extLst>
          </p:cNvPr>
          <p:cNvSpPr/>
          <p:nvPr/>
        </p:nvSpPr>
        <p:spPr>
          <a:xfrm>
            <a:off x="404664" y="3777938"/>
            <a:ext cx="4738836" cy="1034129"/>
          </a:xfrm>
          <a:prstGeom prst="rect">
            <a:avLst/>
          </a:prstGeom>
        </p:spPr>
        <p:txBody>
          <a:bodyPr wrap="square">
            <a:spAutoFit/>
          </a:bodyPr>
          <a:lstStyle/>
          <a:p>
            <a:pPr marL="274320" lvl="0" indent="-274320" defTabSz="914400">
              <a:spcBef>
                <a:spcPct val="20000"/>
              </a:spcBef>
              <a:buClr>
                <a:schemeClr val="accent3"/>
              </a:buClr>
              <a:buSzPct val="95000"/>
              <a:buFont typeface="Wingdings 2"/>
              <a:buChar char=""/>
              <a:defRPr/>
            </a:pPr>
            <a:r>
              <a:rPr lang="tr-TR" dirty="0">
                <a:latin typeface="Times New Roman" pitchFamily="18" charset="0"/>
                <a:cs typeface="Times New Roman" pitchFamily="18" charset="0"/>
              </a:rPr>
              <a:t>Reyon Görevlisi</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30.958</a:t>
            </a:r>
          </a:p>
          <a:p>
            <a:pPr marL="274320" lvl="0" indent="-274320" defTabSz="914400">
              <a:spcBef>
                <a:spcPct val="20000"/>
              </a:spcBef>
              <a:buClr>
                <a:schemeClr val="accent3"/>
              </a:buClr>
              <a:buSzPct val="95000"/>
              <a:buFont typeface="Wingdings 2"/>
              <a:buChar char=""/>
              <a:defRPr/>
            </a:pPr>
            <a:r>
              <a:rPr lang="tr-TR" dirty="0">
                <a:latin typeface="Times New Roman" pitchFamily="18" charset="0"/>
                <a:cs typeface="Times New Roman" pitchFamily="18" charset="0"/>
              </a:rPr>
              <a:t>Kasiyer </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24.509</a:t>
            </a:r>
          </a:p>
          <a:p>
            <a:pPr marL="274320" lvl="0" indent="-274320" defTabSz="914400">
              <a:spcBef>
                <a:spcPct val="20000"/>
              </a:spcBef>
              <a:buClr>
                <a:schemeClr val="accent3"/>
              </a:buClr>
              <a:buSzPct val="95000"/>
              <a:buFont typeface="Wingdings 2"/>
              <a:buChar char=""/>
              <a:defRPr/>
            </a:pPr>
            <a:r>
              <a:rPr lang="tr-TR" dirty="0">
                <a:latin typeface="Times New Roman" pitchFamily="18" charset="0"/>
                <a:cs typeface="Times New Roman" pitchFamily="18" charset="0"/>
              </a:rPr>
              <a:t>Şoför (yük taşıma)</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21.350</a:t>
            </a:r>
          </a:p>
        </p:txBody>
      </p:sp>
      <p:sp>
        <p:nvSpPr>
          <p:cNvPr id="6" name="Dikdörtgen 5">
            <a:extLst>
              <a:ext uri="{FF2B5EF4-FFF2-40B4-BE49-F238E27FC236}">
                <a16:creationId xmlns:a16="http://schemas.microsoft.com/office/drawing/2014/main" id="{3CB86A51-71E4-4582-9565-67D2EDC5430A}"/>
              </a:ext>
            </a:extLst>
          </p:cNvPr>
          <p:cNvSpPr/>
          <p:nvPr/>
        </p:nvSpPr>
        <p:spPr>
          <a:xfrm>
            <a:off x="1196752" y="6400192"/>
            <a:ext cx="4248472" cy="1034129"/>
          </a:xfrm>
          <a:prstGeom prst="rect">
            <a:avLst/>
          </a:prstGeom>
        </p:spPr>
        <p:txBody>
          <a:bodyPr wrap="square">
            <a:spAutoFit/>
          </a:bodyPr>
          <a:lstStyle/>
          <a:p>
            <a:pPr marL="274320" lvl="0" indent="-274320" defTabSz="914400">
              <a:spcBef>
                <a:spcPct val="20000"/>
              </a:spcBef>
              <a:buClr>
                <a:schemeClr val="accent3"/>
              </a:buClr>
              <a:buSzPct val="95000"/>
              <a:buFont typeface="Wingdings 2"/>
              <a:buChar char=""/>
              <a:defRPr/>
            </a:pPr>
            <a:r>
              <a:rPr lang="tr-TR" b="1" dirty="0">
                <a:latin typeface="Times New Roman" pitchFamily="18" charset="0"/>
                <a:cs typeface="Times New Roman" pitchFamily="18" charset="0"/>
              </a:rPr>
              <a:t>Ön Muhasebeci</a:t>
            </a:r>
            <a:r>
              <a:rPr lang="en-GB" b="1" dirty="0">
                <a:latin typeface="Times New Roman" pitchFamily="18" charset="0"/>
                <a:cs typeface="Times New Roman" pitchFamily="18" charset="0"/>
              </a:rPr>
              <a:t>	</a:t>
            </a:r>
            <a:r>
              <a:rPr lang="tr-TR" dirty="0">
                <a:latin typeface="Times New Roman" pitchFamily="18" charset="0"/>
                <a:cs typeface="Times New Roman" pitchFamily="18" charset="0"/>
              </a:rPr>
              <a:t>19.568</a:t>
            </a:r>
          </a:p>
          <a:p>
            <a:pPr marL="274320" lvl="0" indent="-274320" defTabSz="914400">
              <a:spcBef>
                <a:spcPct val="20000"/>
              </a:spcBef>
              <a:buClr>
                <a:schemeClr val="accent3"/>
              </a:buClr>
              <a:buSzPct val="95000"/>
              <a:buFont typeface="Wingdings 2"/>
              <a:buChar char=""/>
              <a:defRPr/>
            </a:pPr>
            <a:r>
              <a:rPr lang="tr-TR" dirty="0">
                <a:latin typeface="Times New Roman" pitchFamily="18" charset="0"/>
                <a:cs typeface="Times New Roman" pitchFamily="18" charset="0"/>
              </a:rPr>
              <a:t>Gaz altı Kaynakçısı</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17.028              </a:t>
            </a:r>
          </a:p>
          <a:p>
            <a:pPr marL="274320" lvl="0" indent="-274320" defTabSz="914400">
              <a:spcBef>
                <a:spcPct val="20000"/>
              </a:spcBef>
              <a:buClr>
                <a:schemeClr val="accent3"/>
              </a:buClr>
              <a:buSzPct val="95000"/>
              <a:buFont typeface="Wingdings 2"/>
              <a:buChar char=""/>
              <a:defRPr/>
            </a:pPr>
            <a:r>
              <a:rPr lang="tr-TR" dirty="0">
                <a:latin typeface="Times New Roman" pitchFamily="18" charset="0"/>
                <a:cs typeface="Times New Roman" pitchFamily="18" charset="0"/>
              </a:rPr>
              <a:t>Müşteri Temsilcisi</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13.219</a:t>
            </a:r>
          </a:p>
        </p:txBody>
      </p:sp>
      <p:pic>
        <p:nvPicPr>
          <p:cNvPr id="7" name="Picture 5" descr="C:\Users\USE\Desktop\indir (5).jpg">
            <a:extLst>
              <a:ext uri="{FF2B5EF4-FFF2-40B4-BE49-F238E27FC236}">
                <a16:creationId xmlns:a16="http://schemas.microsoft.com/office/drawing/2014/main" id="{DA3C4CC2-AF77-4F8F-BD4B-96BBE5AB7D39}"/>
              </a:ext>
            </a:extLst>
          </p:cNvPr>
          <p:cNvPicPr>
            <a:picLocks noChangeAspect="1" noChangeArrowheads="1"/>
          </p:cNvPicPr>
          <p:nvPr/>
        </p:nvPicPr>
        <p:blipFill>
          <a:blip r:embed="rId3" cstate="print"/>
          <a:srcRect/>
          <a:stretch>
            <a:fillRect/>
          </a:stretch>
        </p:blipFill>
        <p:spPr bwMode="auto">
          <a:xfrm rot="1265535">
            <a:off x="4638296" y="724844"/>
            <a:ext cx="1805227" cy="940343"/>
          </a:xfrm>
          <a:prstGeom prst="rect">
            <a:avLst/>
          </a:prstGeom>
          <a:noFill/>
        </p:spPr>
      </p:pic>
      <p:sp>
        <p:nvSpPr>
          <p:cNvPr id="8" name="Dikdörtgen 7">
            <a:extLst>
              <a:ext uri="{FF2B5EF4-FFF2-40B4-BE49-F238E27FC236}">
                <a16:creationId xmlns:a16="http://schemas.microsoft.com/office/drawing/2014/main" id="{C213EC4B-BC68-4C6F-B364-7313D6C2CCDB}"/>
              </a:ext>
            </a:extLst>
          </p:cNvPr>
          <p:cNvSpPr/>
          <p:nvPr/>
        </p:nvSpPr>
        <p:spPr>
          <a:xfrm>
            <a:off x="1714500" y="5076055"/>
            <a:ext cx="4738836" cy="1034129"/>
          </a:xfrm>
          <a:prstGeom prst="rect">
            <a:avLst/>
          </a:prstGeom>
        </p:spPr>
        <p:txBody>
          <a:bodyPr wrap="square">
            <a:spAutoFit/>
          </a:bodyPr>
          <a:lstStyle/>
          <a:p>
            <a:pPr marL="274320" lvl="0" indent="-274320" defTabSz="914400">
              <a:spcBef>
                <a:spcPct val="20000"/>
              </a:spcBef>
              <a:buClr>
                <a:schemeClr val="accent3"/>
              </a:buClr>
              <a:buSzPct val="95000"/>
              <a:buFont typeface="Wingdings 2"/>
              <a:buChar char=""/>
              <a:defRPr/>
            </a:pPr>
            <a:r>
              <a:rPr lang="tr-TR" b="1" dirty="0">
                <a:latin typeface="Times New Roman" pitchFamily="18" charset="0"/>
                <a:cs typeface="Times New Roman" pitchFamily="18" charset="0"/>
              </a:rPr>
              <a:t>Büro Memuru </a:t>
            </a:r>
            <a:r>
              <a:rPr lang="en-GB" b="1" dirty="0">
                <a:latin typeface="Times New Roman" pitchFamily="18" charset="0"/>
                <a:cs typeface="Times New Roman" pitchFamily="18" charset="0"/>
              </a:rPr>
              <a:t>		</a:t>
            </a:r>
            <a:r>
              <a:rPr lang="tr-TR" dirty="0">
                <a:latin typeface="Times New Roman" pitchFamily="18" charset="0"/>
                <a:cs typeface="Times New Roman" pitchFamily="18" charset="0"/>
              </a:rPr>
              <a:t>38.979</a:t>
            </a:r>
          </a:p>
          <a:p>
            <a:pPr marL="274320" lvl="0" indent="-274320" defTabSz="914400">
              <a:spcBef>
                <a:spcPct val="20000"/>
              </a:spcBef>
              <a:buClr>
                <a:schemeClr val="accent3"/>
              </a:buClr>
              <a:buSzPct val="95000"/>
              <a:buFont typeface="Wingdings 2"/>
              <a:buChar char=""/>
              <a:defRPr/>
            </a:pPr>
            <a:r>
              <a:rPr lang="tr-TR" dirty="0">
                <a:latin typeface="Times New Roman" pitchFamily="18" charset="0"/>
                <a:cs typeface="Times New Roman" pitchFamily="18" charset="0"/>
              </a:rPr>
              <a:t>Garson (Servis Elemanı)</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38.219</a:t>
            </a:r>
          </a:p>
          <a:p>
            <a:pPr marL="274320" lvl="0" indent="-274320" defTabSz="914400">
              <a:spcBef>
                <a:spcPct val="20000"/>
              </a:spcBef>
              <a:buClr>
                <a:schemeClr val="accent3"/>
              </a:buClr>
              <a:buSzPct val="95000"/>
              <a:buFont typeface="Wingdings 2"/>
              <a:buChar char=""/>
              <a:defRPr/>
            </a:pPr>
            <a:r>
              <a:rPr lang="tr-TR" dirty="0">
                <a:latin typeface="Times New Roman" pitchFamily="18" charset="0"/>
                <a:cs typeface="Times New Roman" pitchFamily="18" charset="0"/>
              </a:rPr>
              <a:t>Çağrı Merkezi Temsilcisi</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35.967</a:t>
            </a:r>
            <a:endParaRPr lang="tr-TR" dirty="0"/>
          </a:p>
        </p:txBody>
      </p:sp>
      <p:pic>
        <p:nvPicPr>
          <p:cNvPr id="9" name="Picture 5" descr="C:\Users\USE\Desktop\indir (5).jpg">
            <a:extLst>
              <a:ext uri="{FF2B5EF4-FFF2-40B4-BE49-F238E27FC236}">
                <a16:creationId xmlns:a16="http://schemas.microsoft.com/office/drawing/2014/main" id="{A0F7AFB1-0DC0-4F16-9929-57970B745D33}"/>
              </a:ext>
            </a:extLst>
          </p:cNvPr>
          <p:cNvPicPr>
            <a:picLocks noChangeAspect="1" noChangeArrowheads="1"/>
          </p:cNvPicPr>
          <p:nvPr/>
        </p:nvPicPr>
        <p:blipFill>
          <a:blip r:embed="rId3" cstate="print"/>
          <a:srcRect/>
          <a:stretch>
            <a:fillRect/>
          </a:stretch>
        </p:blipFill>
        <p:spPr bwMode="auto">
          <a:xfrm rot="1265535">
            <a:off x="4944046" y="6695945"/>
            <a:ext cx="1805227" cy="940343"/>
          </a:xfrm>
          <a:prstGeom prst="rect">
            <a:avLst/>
          </a:prstGeom>
          <a:noFill/>
        </p:spPr>
      </p:pic>
      <p:pic>
        <p:nvPicPr>
          <p:cNvPr id="10" name="Picture 2" descr="C:\Users\USE\Desktop\indir (3).jpg">
            <a:extLst>
              <a:ext uri="{FF2B5EF4-FFF2-40B4-BE49-F238E27FC236}">
                <a16:creationId xmlns:a16="http://schemas.microsoft.com/office/drawing/2014/main" id="{74DC33E5-5D8C-424A-8C5E-C70E130F6C34}"/>
              </a:ext>
            </a:extLst>
          </p:cNvPr>
          <p:cNvPicPr>
            <a:picLocks noChangeAspect="1" noChangeArrowheads="1"/>
          </p:cNvPicPr>
          <p:nvPr/>
        </p:nvPicPr>
        <p:blipFill>
          <a:blip r:embed="rId4" cstate="print"/>
          <a:srcRect/>
          <a:stretch>
            <a:fillRect/>
          </a:stretch>
        </p:blipFill>
        <p:spPr bwMode="auto">
          <a:xfrm rot="20130757">
            <a:off x="4511270" y="2809538"/>
            <a:ext cx="1867910" cy="1243009"/>
          </a:xfrm>
          <a:prstGeom prst="rect">
            <a:avLst/>
          </a:prstGeom>
          <a:noFill/>
        </p:spPr>
      </p:pic>
    </p:spTree>
    <p:extLst>
      <p:ext uri="{BB962C8B-B14F-4D97-AF65-F5344CB8AC3E}">
        <p14:creationId xmlns:p14="http://schemas.microsoft.com/office/powerpoint/2010/main" val="408210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par>
                                <p:cTn id="14" presetID="8"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51B3E5C-2826-48B4-A632-485322CF45DF}"/>
              </a:ext>
            </a:extLst>
          </p:cNvPr>
          <p:cNvSpPr/>
          <p:nvPr/>
        </p:nvSpPr>
        <p:spPr>
          <a:xfrm>
            <a:off x="260648" y="827584"/>
            <a:ext cx="4882852" cy="1034129"/>
          </a:xfrm>
          <a:prstGeom prst="rect">
            <a:avLst/>
          </a:prstGeom>
        </p:spPr>
        <p:txBody>
          <a:bodyPr wrap="square">
            <a:spAutoFit/>
          </a:bodyPr>
          <a:lstStyle/>
          <a:p>
            <a:pPr marL="274320" lvl="0" indent="-274320" defTabSz="914400">
              <a:spcBef>
                <a:spcPct val="20000"/>
              </a:spcBef>
              <a:buClr>
                <a:schemeClr val="accent3"/>
              </a:buClr>
              <a:buSzPct val="95000"/>
              <a:buFont typeface="Wingdings 2"/>
              <a:buChar char=""/>
              <a:defRPr/>
            </a:pPr>
            <a:r>
              <a:rPr lang="tr-TR" b="1" dirty="0">
                <a:latin typeface="Times New Roman" pitchFamily="18" charset="0"/>
                <a:cs typeface="Times New Roman" pitchFamily="18" charset="0"/>
              </a:rPr>
              <a:t>Sekreter</a:t>
            </a:r>
            <a:r>
              <a:rPr lang="en-GB" b="1" dirty="0">
                <a:latin typeface="Times New Roman" pitchFamily="18" charset="0"/>
                <a:cs typeface="Times New Roman" pitchFamily="18" charset="0"/>
              </a:rPr>
              <a:t>		</a:t>
            </a:r>
            <a:r>
              <a:rPr lang="en-GB" dirty="0">
                <a:latin typeface="Times New Roman" pitchFamily="18" charset="0"/>
                <a:cs typeface="Times New Roman" pitchFamily="18" charset="0"/>
              </a:rPr>
              <a:t>1</a:t>
            </a:r>
            <a:r>
              <a:rPr lang="tr-TR" dirty="0">
                <a:latin typeface="Times New Roman" pitchFamily="18" charset="0"/>
                <a:cs typeface="Times New Roman" pitchFamily="18" charset="0"/>
              </a:rPr>
              <a:t>2.144</a:t>
            </a:r>
          </a:p>
          <a:p>
            <a:pPr marL="274320" lvl="0" indent="-274320" defTabSz="914400">
              <a:spcBef>
                <a:spcPct val="20000"/>
              </a:spcBef>
              <a:buClr>
                <a:schemeClr val="accent3"/>
              </a:buClr>
              <a:buSzPct val="95000"/>
              <a:buFont typeface="Wingdings 2"/>
              <a:buChar char=""/>
              <a:defRPr/>
            </a:pPr>
            <a:r>
              <a:rPr lang="tr-TR" dirty="0">
                <a:latin typeface="Times New Roman" pitchFamily="18" charset="0"/>
                <a:cs typeface="Times New Roman" pitchFamily="18" charset="0"/>
              </a:rPr>
              <a:t>Pazarlamacı</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10.244              </a:t>
            </a:r>
          </a:p>
          <a:p>
            <a:pPr marL="274320" lvl="0" indent="-274320" defTabSz="914400">
              <a:spcBef>
                <a:spcPct val="20000"/>
              </a:spcBef>
              <a:buClr>
                <a:schemeClr val="accent3"/>
              </a:buClr>
              <a:buSzPct val="95000"/>
              <a:buFont typeface="Wingdings 2"/>
              <a:buChar char=""/>
              <a:defRPr/>
            </a:pPr>
            <a:r>
              <a:rPr lang="tr-TR" dirty="0">
                <a:latin typeface="Times New Roman" pitchFamily="18" charset="0"/>
                <a:cs typeface="Times New Roman" pitchFamily="18" charset="0"/>
              </a:rPr>
              <a:t>Konfeksiyon İşçisi</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10.776</a:t>
            </a:r>
          </a:p>
        </p:txBody>
      </p:sp>
      <p:pic>
        <p:nvPicPr>
          <p:cNvPr id="3" name="Picture 3" descr="C:\Users\USE\Desktop\indir.jpg">
            <a:extLst>
              <a:ext uri="{FF2B5EF4-FFF2-40B4-BE49-F238E27FC236}">
                <a16:creationId xmlns:a16="http://schemas.microsoft.com/office/drawing/2014/main" id="{870AA27B-D5A3-40B4-AA7C-BAE6AD747666}"/>
              </a:ext>
            </a:extLst>
          </p:cNvPr>
          <p:cNvPicPr>
            <a:picLocks noChangeAspect="1" noChangeArrowheads="1"/>
          </p:cNvPicPr>
          <p:nvPr/>
        </p:nvPicPr>
        <p:blipFill>
          <a:blip r:embed="rId2" cstate="print"/>
          <a:srcRect/>
          <a:stretch>
            <a:fillRect/>
          </a:stretch>
        </p:blipFill>
        <p:spPr bwMode="auto">
          <a:xfrm>
            <a:off x="4365104" y="258798"/>
            <a:ext cx="2105025" cy="2171700"/>
          </a:xfrm>
          <a:prstGeom prst="rect">
            <a:avLst/>
          </a:prstGeom>
          <a:noFill/>
        </p:spPr>
      </p:pic>
      <p:sp>
        <p:nvSpPr>
          <p:cNvPr id="4" name="Dikdörtgen 3">
            <a:extLst>
              <a:ext uri="{FF2B5EF4-FFF2-40B4-BE49-F238E27FC236}">
                <a16:creationId xmlns:a16="http://schemas.microsoft.com/office/drawing/2014/main" id="{304D6F41-A841-46DE-AE09-87BEC94FFDC5}"/>
              </a:ext>
            </a:extLst>
          </p:cNvPr>
          <p:cNvSpPr/>
          <p:nvPr/>
        </p:nvSpPr>
        <p:spPr>
          <a:xfrm>
            <a:off x="260648" y="2627784"/>
            <a:ext cx="4882852" cy="701731"/>
          </a:xfrm>
          <a:prstGeom prst="rect">
            <a:avLst/>
          </a:prstGeom>
        </p:spPr>
        <p:txBody>
          <a:bodyPr wrap="square">
            <a:spAutoFit/>
          </a:bodyPr>
          <a:lstStyle/>
          <a:p>
            <a:pPr marL="274320" lvl="0" indent="-274320">
              <a:spcBef>
                <a:spcPct val="20000"/>
              </a:spcBef>
              <a:buClr>
                <a:schemeClr val="accent3"/>
              </a:buClr>
              <a:buSzPct val="95000"/>
              <a:buFont typeface="Wingdings 2"/>
              <a:buChar char=""/>
            </a:pPr>
            <a:r>
              <a:rPr lang="tr-TR" dirty="0">
                <a:latin typeface="Times New Roman" pitchFamily="18" charset="0"/>
                <a:cs typeface="Times New Roman" pitchFamily="18" charset="0"/>
              </a:rPr>
              <a:t>Aşçı</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12.945              </a:t>
            </a:r>
          </a:p>
          <a:p>
            <a:pPr marL="274320" lvl="0" indent="-274320" defTabSz="914400">
              <a:spcBef>
                <a:spcPct val="20000"/>
              </a:spcBef>
              <a:buClr>
                <a:schemeClr val="accent3"/>
              </a:buClr>
              <a:buSzPct val="95000"/>
              <a:buFont typeface="Wingdings 2"/>
              <a:buChar char=""/>
              <a:defRPr/>
            </a:pPr>
            <a:r>
              <a:rPr lang="tr-TR" dirty="0">
                <a:latin typeface="Times New Roman" pitchFamily="18" charset="0"/>
                <a:cs typeface="Times New Roman" pitchFamily="18" charset="0"/>
              </a:rPr>
              <a:t>Elektrikçi</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11.840</a:t>
            </a:r>
          </a:p>
        </p:txBody>
      </p:sp>
      <p:pic>
        <p:nvPicPr>
          <p:cNvPr id="5" name="Picture 2" descr="C:\Users\USE\Desktop\indir (6).jpg">
            <a:extLst>
              <a:ext uri="{FF2B5EF4-FFF2-40B4-BE49-F238E27FC236}">
                <a16:creationId xmlns:a16="http://schemas.microsoft.com/office/drawing/2014/main" id="{818CB38E-6E18-4BB6-9493-9D9EB781EC31}"/>
              </a:ext>
            </a:extLst>
          </p:cNvPr>
          <p:cNvPicPr>
            <a:picLocks noChangeAspect="1" noChangeArrowheads="1"/>
          </p:cNvPicPr>
          <p:nvPr/>
        </p:nvPicPr>
        <p:blipFill>
          <a:blip r:embed="rId3" cstate="print"/>
          <a:srcRect/>
          <a:stretch>
            <a:fillRect/>
          </a:stretch>
        </p:blipFill>
        <p:spPr bwMode="auto">
          <a:xfrm>
            <a:off x="404664" y="3580037"/>
            <a:ext cx="1928826" cy="1836578"/>
          </a:xfrm>
          <a:prstGeom prst="rect">
            <a:avLst/>
          </a:prstGeom>
          <a:noFill/>
        </p:spPr>
      </p:pic>
      <p:sp>
        <p:nvSpPr>
          <p:cNvPr id="6" name="Dikdörtgen 5">
            <a:extLst>
              <a:ext uri="{FF2B5EF4-FFF2-40B4-BE49-F238E27FC236}">
                <a16:creationId xmlns:a16="http://schemas.microsoft.com/office/drawing/2014/main" id="{B9F76FF1-01B2-423A-921D-316001773920}"/>
              </a:ext>
            </a:extLst>
          </p:cNvPr>
          <p:cNvSpPr/>
          <p:nvPr/>
        </p:nvSpPr>
        <p:spPr>
          <a:xfrm>
            <a:off x="2564904" y="4387334"/>
            <a:ext cx="4032448" cy="1034129"/>
          </a:xfrm>
          <a:prstGeom prst="rect">
            <a:avLst/>
          </a:prstGeom>
        </p:spPr>
        <p:txBody>
          <a:bodyPr wrap="square">
            <a:spAutoFit/>
          </a:bodyPr>
          <a:lstStyle/>
          <a:p>
            <a:pPr marL="274320" lvl="0" indent="-274320" defTabSz="914400">
              <a:spcBef>
                <a:spcPct val="20000"/>
              </a:spcBef>
              <a:buClr>
                <a:schemeClr val="accent3"/>
              </a:buClr>
              <a:buSzPct val="95000"/>
              <a:buFont typeface="Wingdings 2"/>
              <a:buChar char=""/>
              <a:defRPr/>
            </a:pPr>
            <a:r>
              <a:rPr lang="tr-TR" dirty="0">
                <a:latin typeface="Times New Roman" pitchFamily="18" charset="0"/>
                <a:cs typeface="Times New Roman" pitchFamily="18" charset="0"/>
              </a:rPr>
              <a:t>Aşçı Yardımcısı</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9.534</a:t>
            </a:r>
          </a:p>
          <a:p>
            <a:pPr marL="274320" lvl="0" indent="-274320" defTabSz="914400">
              <a:spcBef>
                <a:spcPct val="20000"/>
              </a:spcBef>
              <a:buClr>
                <a:schemeClr val="accent3"/>
              </a:buClr>
              <a:buSzPct val="95000"/>
              <a:buFont typeface="Wingdings 2"/>
              <a:buChar char=""/>
              <a:defRPr/>
            </a:pPr>
            <a:r>
              <a:rPr lang="tr-TR" dirty="0">
                <a:latin typeface="Times New Roman" pitchFamily="18" charset="0"/>
                <a:cs typeface="Times New Roman" pitchFamily="18" charset="0"/>
              </a:rPr>
              <a:t>Makine İşçileri</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11.272              </a:t>
            </a:r>
          </a:p>
          <a:p>
            <a:pPr marL="274320" lvl="0" indent="-274320" defTabSz="914400">
              <a:spcBef>
                <a:spcPct val="20000"/>
              </a:spcBef>
              <a:buClr>
                <a:schemeClr val="accent3"/>
              </a:buClr>
              <a:buSzPct val="95000"/>
              <a:buFont typeface="Wingdings 2"/>
              <a:buChar char=""/>
              <a:defRPr/>
            </a:pPr>
            <a:r>
              <a:rPr lang="tr-TR" dirty="0">
                <a:latin typeface="Times New Roman" pitchFamily="18" charset="0"/>
                <a:cs typeface="Times New Roman" pitchFamily="18" charset="0"/>
              </a:rPr>
              <a:t>Diğer Meslekler</a:t>
            </a:r>
            <a:r>
              <a:rPr lang="en-GB" dirty="0">
                <a:latin typeface="Times New Roman" pitchFamily="18" charset="0"/>
                <a:cs typeface="Times New Roman" pitchFamily="18" charset="0"/>
              </a:rPr>
              <a:t>	</a:t>
            </a:r>
            <a:r>
              <a:rPr lang="tr-TR" dirty="0">
                <a:latin typeface="Times New Roman" pitchFamily="18" charset="0"/>
                <a:cs typeface="Times New Roman" pitchFamily="18" charset="0"/>
              </a:rPr>
              <a:t>277.750</a:t>
            </a:r>
          </a:p>
        </p:txBody>
      </p:sp>
    </p:spTree>
    <p:extLst>
      <p:ext uri="{BB962C8B-B14F-4D97-AF65-F5344CB8AC3E}">
        <p14:creationId xmlns:p14="http://schemas.microsoft.com/office/powerpoint/2010/main" val="82269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İSELER ARASI 23.FELSEFE OLİMPİYATLARI">
            <a:extLst>
              <a:ext uri="{FF2B5EF4-FFF2-40B4-BE49-F238E27FC236}">
                <a16:creationId xmlns:a16="http://schemas.microsoft.com/office/drawing/2014/main" id="{024944F6-1BF1-48F5-9623-5A2A6E5F32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6380" y="5883624"/>
            <a:ext cx="4489599" cy="2680387"/>
          </a:xfrm>
          <a:prstGeom prst="rect">
            <a:avLst/>
          </a:prstGeom>
          <a:noFill/>
          <a:extLst>
            <a:ext uri="{909E8E84-426E-40DD-AFC4-6F175D3DCCD1}">
              <a14:hiddenFill xmlns:a14="http://schemas.microsoft.com/office/drawing/2010/main">
                <a:solidFill>
                  <a:srgbClr val="FFFFFF"/>
                </a:solidFill>
              </a14:hiddenFill>
            </a:ext>
          </a:extLst>
        </p:spPr>
      </p:pic>
      <p:sp>
        <p:nvSpPr>
          <p:cNvPr id="3" name="2 Metin Yer Tutucusu"/>
          <p:cNvSpPr>
            <a:spLocks noGrp="1"/>
          </p:cNvSpPr>
          <p:nvPr>
            <p:ph type="body" sz="half" idx="2"/>
          </p:nvPr>
        </p:nvSpPr>
        <p:spPr>
          <a:xfrm>
            <a:off x="515941" y="579990"/>
            <a:ext cx="2211884" cy="7141612"/>
          </a:xfrm>
        </p:spPr>
        <p:txBody>
          <a:bodyPr vert="vert270"/>
          <a:lstStyle/>
          <a:p>
            <a:pPr algn="ctr"/>
            <a:r>
              <a:rPr lang="tr-TR" sz="1600" dirty="0"/>
              <a:t>KOCAHIDIR MESLEKİ VE TEKNİK ANADOLU LİSESİ</a:t>
            </a:r>
          </a:p>
          <a:p>
            <a:pPr algn="ctr"/>
            <a:r>
              <a:rPr lang="tr-TR" sz="1600" dirty="0"/>
              <a:t> 2018- 2019  EĞİTİM – ÖĞRETİM YILI </a:t>
            </a:r>
          </a:p>
          <a:p>
            <a:pPr algn="ctr"/>
            <a:r>
              <a:rPr lang="tr-TR" sz="1600" dirty="0"/>
              <a:t>BRİFİNG DOSYASI</a:t>
            </a:r>
          </a:p>
          <a:p>
            <a:endParaRPr lang="tr-TR" dirty="0"/>
          </a:p>
        </p:txBody>
      </p:sp>
      <p:pic>
        <p:nvPicPr>
          <p:cNvPr id="33796" name="Picture 4" descr="Bilgisayarda Hızlı Klavye Yarışması">
            <a:extLst>
              <a:ext uri="{FF2B5EF4-FFF2-40B4-BE49-F238E27FC236}">
                <a16:creationId xmlns:a16="http://schemas.microsoft.com/office/drawing/2014/main" id="{4D13F95C-30B8-4C75-9C37-DBBAD07D3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379" y="3507972"/>
            <a:ext cx="4489599" cy="2375651"/>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KİTAP OKUMA ETKİNLİĞİ">
            <a:extLst>
              <a:ext uri="{FF2B5EF4-FFF2-40B4-BE49-F238E27FC236}">
                <a16:creationId xmlns:a16="http://schemas.microsoft.com/office/drawing/2014/main" id="{48A7DDDC-D5BD-4B89-994C-76715B57C6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379" y="467544"/>
            <a:ext cx="4489599" cy="304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48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3057523819"/>
              </p:ext>
            </p:extLst>
          </p:nvPr>
        </p:nvGraphicFramePr>
        <p:xfrm>
          <a:off x="1916832" y="773379"/>
          <a:ext cx="4655418" cy="7618039"/>
        </p:xfrm>
        <a:graphic>
          <a:graphicData uri="http://schemas.openxmlformats.org/drawingml/2006/table">
            <a:tbl>
              <a:tblPr firstRow="1" bandRow="1">
                <a:tableStyleId>{D7AC3CCA-C797-4891-BE02-D94E43425B78}</a:tableStyleId>
              </a:tblPr>
              <a:tblGrid>
                <a:gridCol w="4655418">
                  <a:extLst>
                    <a:ext uri="{9D8B030D-6E8A-4147-A177-3AD203B41FA5}">
                      <a16:colId xmlns:a16="http://schemas.microsoft.com/office/drawing/2014/main" val="20000"/>
                    </a:ext>
                  </a:extLst>
                </a:gridCol>
              </a:tblGrid>
              <a:tr h="267860">
                <a:tc>
                  <a:txBody>
                    <a:bodyPr/>
                    <a:lstStyle/>
                    <a:p>
                      <a:endParaRPr lang="tr-TR" sz="1200" b="0" dirty="0"/>
                    </a:p>
                  </a:txBody>
                  <a:tcPr/>
                </a:tc>
                <a:extLst>
                  <a:ext uri="{0D108BD9-81ED-4DB2-BD59-A6C34878D82A}">
                    <a16:rowId xmlns:a16="http://schemas.microsoft.com/office/drawing/2014/main" val="10000"/>
                  </a:ext>
                </a:extLst>
              </a:tr>
              <a:tr h="446433">
                <a:tc>
                  <a:txBody>
                    <a:bodyPr/>
                    <a:lstStyle/>
                    <a:p>
                      <a:r>
                        <a:rPr kumimoji="0" lang="tr-TR" sz="1200" u="sng" kern="1200" dirty="0"/>
                        <a:t>Sene İçinde Yapılan Programlar </a:t>
                      </a:r>
                      <a:r>
                        <a:rPr kumimoji="0" lang="tr-TR" sz="1200" u="sng" kern="1200" dirty="0" err="1"/>
                        <a:t>Katılınan</a:t>
                      </a:r>
                      <a:r>
                        <a:rPr kumimoji="0" lang="tr-TR" sz="1200" u="sng" kern="1200" baseline="0" dirty="0"/>
                        <a:t> Yarışmalar ve Alınan Ödüller</a:t>
                      </a:r>
                      <a:endParaRPr kumimoji="0" lang="tr-TR" sz="1200" b="1"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1349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t>İl Milli Eğitim Müdürlüğümüz tarafından düzenlenen Kitap Okuma Etkinliğinde İl </a:t>
                      </a:r>
                      <a:r>
                        <a:rPr kumimoji="0" lang="tr-TR" sz="1200" kern="1200" dirty="0" err="1"/>
                        <a:t>Üçünlüğü</a:t>
                      </a:r>
                      <a:endParaRPr kumimoji="0" lang="tr-TR" sz="1200" kern="1200" dirty="0"/>
                    </a:p>
                    <a:p>
                      <a:endParaRPr kumimoji="0" lang="tr-TR"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1349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0" kern="1200" dirty="0">
                        <a:effectLst/>
                      </a:endParaRPr>
                    </a:p>
                    <a:p>
                      <a:r>
                        <a:rPr kumimoji="0" lang="tr-TR" sz="1200" b="0" kern="1200" dirty="0">
                          <a:solidFill>
                            <a:schemeClr val="dk1"/>
                          </a:solidFill>
                          <a:effectLst/>
                          <a:latin typeface="+mn-lt"/>
                          <a:ea typeface="+mn-ea"/>
                          <a:cs typeface="+mn-cs"/>
                        </a:rPr>
                        <a:t>Meslek Liseler Ailelerimiz ile Buluşuyor projesi</a:t>
                      </a:r>
                    </a:p>
                  </a:txBody>
                  <a:tcPr/>
                </a:tc>
                <a:extLst>
                  <a:ext uri="{0D108BD9-81ED-4DB2-BD59-A6C34878D82A}">
                    <a16:rowId xmlns:a16="http://schemas.microsoft.com/office/drawing/2014/main" val="10003"/>
                  </a:ext>
                </a:extLst>
              </a:tr>
              <a:tr h="1349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kern="1200" dirty="0"/>
                    </a:p>
                    <a:p>
                      <a:endParaRPr lang="tr-TR" sz="1200" b="0" dirty="0"/>
                    </a:p>
                  </a:txBody>
                  <a:tcPr/>
                </a:tc>
                <a:extLst>
                  <a:ext uri="{0D108BD9-81ED-4DB2-BD59-A6C34878D82A}">
                    <a16:rowId xmlns:a16="http://schemas.microsoft.com/office/drawing/2014/main" val="10004"/>
                  </a:ext>
                </a:extLst>
              </a:tr>
              <a:tr h="1124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p>
                  </a:txBody>
                  <a:tcPr/>
                </a:tc>
                <a:extLst>
                  <a:ext uri="{0D108BD9-81ED-4DB2-BD59-A6C34878D82A}">
                    <a16:rowId xmlns:a16="http://schemas.microsoft.com/office/drawing/2014/main" val="10005"/>
                  </a:ext>
                </a:extLst>
              </a:tr>
              <a:tr h="1124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kern="1200" dirty="0"/>
                    </a:p>
                  </a:txBody>
                  <a:tcPr/>
                </a:tc>
                <a:extLst>
                  <a:ext uri="{0D108BD9-81ED-4DB2-BD59-A6C34878D82A}">
                    <a16:rowId xmlns:a16="http://schemas.microsoft.com/office/drawing/2014/main" val="10006"/>
                  </a:ext>
                </a:extLst>
              </a:tr>
              <a:tr h="26786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r-TR" sz="1200" b="0" dirty="0"/>
                    </a:p>
                  </a:txBody>
                  <a:tcPr/>
                </a:tc>
                <a:extLst>
                  <a:ext uri="{0D108BD9-81ED-4DB2-BD59-A6C34878D82A}">
                    <a16:rowId xmlns:a16="http://schemas.microsoft.com/office/drawing/2014/main" val="10007"/>
                  </a:ext>
                </a:extLst>
              </a:tr>
              <a:tr h="316178">
                <a:tc>
                  <a:txBody>
                    <a:bodyPr/>
                    <a:lstStyle/>
                    <a:p>
                      <a:endParaRPr lang="tr-TR" sz="1200" b="0" dirty="0"/>
                    </a:p>
                  </a:txBody>
                  <a:tcPr/>
                </a:tc>
                <a:extLst>
                  <a:ext uri="{0D108BD9-81ED-4DB2-BD59-A6C34878D82A}">
                    <a16:rowId xmlns:a16="http://schemas.microsoft.com/office/drawing/2014/main" val="10008"/>
                  </a:ext>
                </a:extLst>
              </a:tr>
            </a:tbl>
          </a:graphicData>
        </a:graphic>
      </p:graphicFrame>
      <p:sp>
        <p:nvSpPr>
          <p:cNvPr id="12" name="2 Metin Yer Tutucusu"/>
          <p:cNvSpPr>
            <a:spLocks noGrp="1"/>
          </p:cNvSpPr>
          <p:nvPr>
            <p:ph type="body" sz="half" idx="2"/>
          </p:nvPr>
        </p:nvSpPr>
        <p:spPr>
          <a:xfrm rot="16200000">
            <a:off x="-2744875" y="3942745"/>
            <a:ext cx="7687057" cy="1348324"/>
          </a:xfrm>
        </p:spPr>
        <p:txBody>
          <a:bodyPr>
            <a:normAutofit/>
          </a:bodyPr>
          <a:lstStyle/>
          <a:p>
            <a:pPr algn="ctr"/>
            <a:r>
              <a:rPr lang="tr-TR" sz="1600" dirty="0"/>
              <a:t>KOCAHIDIR MESLEKİ VE TEKNİK ANADOLU LİSESİ</a:t>
            </a:r>
          </a:p>
          <a:p>
            <a:pPr algn="ctr"/>
            <a:r>
              <a:rPr lang="tr-TR" sz="1600" dirty="0"/>
              <a:t> 2018-2019  EĞİTİM – ÖĞRETİM YILI </a:t>
            </a:r>
          </a:p>
          <a:p>
            <a:pPr algn="ctr"/>
            <a:r>
              <a:rPr lang="tr-TR" sz="1600" dirty="0"/>
              <a:t>BRİFİNG DOSYASI</a:t>
            </a:r>
          </a:p>
        </p:txBody>
      </p:sp>
      <p:sp>
        <p:nvSpPr>
          <p:cNvPr id="7" name="7 Metin Yer Tutucusu"/>
          <p:cNvSpPr txBox="1">
            <a:spLocks/>
          </p:cNvSpPr>
          <p:nvPr/>
        </p:nvSpPr>
        <p:spPr>
          <a:xfrm>
            <a:off x="1484784" y="251520"/>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Kurumun Sosyal Faaliyetleri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1969856541"/>
              </p:ext>
            </p:extLst>
          </p:nvPr>
        </p:nvGraphicFramePr>
        <p:xfrm>
          <a:off x="1916832" y="812801"/>
          <a:ext cx="4760563" cy="3291840"/>
        </p:xfrm>
        <a:graphic>
          <a:graphicData uri="http://schemas.openxmlformats.org/drawingml/2006/table">
            <a:tbl>
              <a:tblPr firstRow="1" bandRow="1">
                <a:tableStyleId>{9D7B26C5-4107-4FEC-AEDC-1716B250A1EF}</a:tableStyleId>
              </a:tblPr>
              <a:tblGrid>
                <a:gridCol w="4760563">
                  <a:extLst>
                    <a:ext uri="{9D8B030D-6E8A-4147-A177-3AD203B41FA5}">
                      <a16:colId xmlns:a16="http://schemas.microsoft.com/office/drawing/2014/main" val="20000"/>
                    </a:ext>
                  </a:extLst>
                </a:gridCol>
              </a:tblGrid>
              <a:tr h="160343">
                <a:tc>
                  <a:txBody>
                    <a:bodyPr/>
                    <a:lstStyle/>
                    <a:p>
                      <a:endParaRPr lang="tr-TR" sz="1200" b="0" dirty="0"/>
                    </a:p>
                  </a:txBody>
                  <a:tcPr marL="75273" marR="75273"/>
                </a:tc>
                <a:extLst>
                  <a:ext uri="{0D108BD9-81ED-4DB2-BD59-A6C34878D82A}">
                    <a16:rowId xmlns:a16="http://schemas.microsoft.com/office/drawing/2014/main" val="10000"/>
                  </a:ext>
                </a:extLst>
              </a:tr>
              <a:tr h="2672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tr-TR" sz="1200" u="sng" kern="1200" dirty="0"/>
                        <a:t>Yıl sonu programları: </a:t>
                      </a:r>
                      <a:endParaRPr kumimoji="0" lang="tr-TR" sz="1200" kern="1200" dirty="0"/>
                    </a:p>
                    <a:p>
                      <a:endParaRPr kumimoji="0" lang="tr-TR" sz="1200" b="1" kern="1200" dirty="0">
                        <a:solidFill>
                          <a:schemeClr val="dk1"/>
                        </a:solidFill>
                        <a:latin typeface="+mn-lt"/>
                        <a:ea typeface="+mn-ea"/>
                        <a:cs typeface="+mn-cs"/>
                      </a:endParaRPr>
                    </a:p>
                  </a:txBody>
                  <a:tcPr marL="75273" marR="75273"/>
                </a:tc>
                <a:extLst>
                  <a:ext uri="{0D108BD9-81ED-4DB2-BD59-A6C34878D82A}">
                    <a16:rowId xmlns:a16="http://schemas.microsoft.com/office/drawing/2014/main" val="10001"/>
                  </a:ext>
                </a:extLst>
              </a:tr>
              <a:tr h="481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mn-lt"/>
                          <a:ea typeface="+mn-ea"/>
                          <a:cs typeface="+mn-cs"/>
                        </a:rPr>
                        <a:t>Okulumuzda  mezun olan öğrencilerimiz için ise Mezuniyet ve kep giyme töreni ile program düzenlenmektedir.</a:t>
                      </a:r>
                    </a:p>
                    <a:p>
                      <a:endParaRPr kumimoji="0" lang="tr-TR" sz="1200" kern="1200" dirty="0">
                        <a:solidFill>
                          <a:schemeClr val="dk1"/>
                        </a:solidFill>
                        <a:latin typeface="+mn-lt"/>
                        <a:ea typeface="+mn-ea"/>
                        <a:cs typeface="+mn-cs"/>
                      </a:endParaRPr>
                    </a:p>
                  </a:txBody>
                  <a:tcPr marL="75273" marR="75273"/>
                </a:tc>
                <a:extLst>
                  <a:ext uri="{0D108BD9-81ED-4DB2-BD59-A6C34878D82A}">
                    <a16:rowId xmlns:a16="http://schemas.microsoft.com/office/drawing/2014/main" val="10002"/>
                  </a:ext>
                </a:extLst>
              </a:tr>
              <a:tr h="267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kern="1200" dirty="0"/>
                    </a:p>
                    <a:p>
                      <a:endParaRPr kumimoji="0" lang="tr-TR" sz="1200" b="1" kern="1200" dirty="0">
                        <a:solidFill>
                          <a:schemeClr val="dk1"/>
                        </a:solidFill>
                        <a:latin typeface="+mn-lt"/>
                        <a:ea typeface="+mn-ea"/>
                        <a:cs typeface="+mn-cs"/>
                      </a:endParaRPr>
                    </a:p>
                  </a:txBody>
                  <a:tcPr marL="75273" marR="75273"/>
                </a:tc>
                <a:extLst>
                  <a:ext uri="{0D108BD9-81ED-4DB2-BD59-A6C34878D82A}">
                    <a16:rowId xmlns:a16="http://schemas.microsoft.com/office/drawing/2014/main" val="10003"/>
                  </a:ext>
                </a:extLst>
              </a:tr>
              <a:tr h="267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kern="1200" dirty="0"/>
                    </a:p>
                    <a:p>
                      <a:endParaRPr lang="tr-TR" sz="1200" b="0" dirty="0"/>
                    </a:p>
                  </a:txBody>
                  <a:tcPr marL="75273" marR="75273"/>
                </a:tc>
                <a:extLst>
                  <a:ext uri="{0D108BD9-81ED-4DB2-BD59-A6C34878D82A}">
                    <a16:rowId xmlns:a16="http://schemas.microsoft.com/office/drawing/2014/main" val="10004"/>
                  </a:ext>
                </a:extLst>
              </a:tr>
              <a:tr h="160343">
                <a:tc>
                  <a:txBody>
                    <a:bodyPr/>
                    <a:lstStyle/>
                    <a:p>
                      <a:endParaRPr lang="tr-TR" sz="1200" b="0" dirty="0"/>
                    </a:p>
                  </a:txBody>
                  <a:tcPr marL="75273" marR="75273"/>
                </a:tc>
                <a:extLst>
                  <a:ext uri="{0D108BD9-81ED-4DB2-BD59-A6C34878D82A}">
                    <a16:rowId xmlns:a16="http://schemas.microsoft.com/office/drawing/2014/main" val="10005"/>
                  </a:ext>
                </a:extLst>
              </a:tr>
              <a:tr h="160343">
                <a:tc>
                  <a:txBody>
                    <a:bodyPr/>
                    <a:lstStyle/>
                    <a:p>
                      <a:endParaRPr kumimoji="0" lang="tr-TR" sz="1200" kern="1200" dirty="0"/>
                    </a:p>
                  </a:txBody>
                  <a:tcPr marL="75273" marR="75273"/>
                </a:tc>
                <a:extLst>
                  <a:ext uri="{0D108BD9-81ED-4DB2-BD59-A6C34878D82A}">
                    <a16:rowId xmlns:a16="http://schemas.microsoft.com/office/drawing/2014/main" val="10006"/>
                  </a:ext>
                </a:extLst>
              </a:tr>
              <a:tr h="267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kern="1200" dirty="0"/>
                    </a:p>
                    <a:p>
                      <a:endParaRPr lang="tr-TR" sz="1200" b="0" dirty="0"/>
                    </a:p>
                  </a:txBody>
                  <a:tcPr marL="75273" marR="75273"/>
                </a:tc>
                <a:extLst>
                  <a:ext uri="{0D108BD9-81ED-4DB2-BD59-A6C34878D82A}">
                    <a16:rowId xmlns:a16="http://schemas.microsoft.com/office/drawing/2014/main" val="10007"/>
                  </a:ext>
                </a:extLst>
              </a:tr>
            </a:tbl>
          </a:graphicData>
        </a:graphic>
      </p:graphicFrame>
      <p:sp>
        <p:nvSpPr>
          <p:cNvPr id="10" name="2 Metin Yer Tutucusu"/>
          <p:cNvSpPr>
            <a:spLocks noGrp="1"/>
          </p:cNvSpPr>
          <p:nvPr>
            <p:ph type="body" sz="half" idx="2"/>
          </p:nvPr>
        </p:nvSpPr>
        <p:spPr>
          <a:xfrm rot="16200000">
            <a:off x="-2725164" y="3962456"/>
            <a:ext cx="7647636" cy="1348324"/>
          </a:xfrm>
        </p:spPr>
        <p:txBody>
          <a:bodyPr>
            <a:normAutofit/>
          </a:bodyPr>
          <a:lstStyle/>
          <a:p>
            <a:pPr algn="ctr"/>
            <a:r>
              <a:rPr lang="tr-TR" sz="1600" dirty="0"/>
              <a:t>KOCAHIDIR MESLEKİ VE TEKNİK ANADOLU LİSESİ</a:t>
            </a:r>
          </a:p>
          <a:p>
            <a:pPr algn="ctr"/>
            <a:r>
              <a:rPr lang="tr-TR" sz="1600" dirty="0"/>
              <a:t>2018-2019  EĞİTİM – ÖĞRETİM YILI </a:t>
            </a:r>
          </a:p>
          <a:p>
            <a:pPr algn="ctr"/>
            <a:r>
              <a:rPr lang="tr-TR" sz="1600" dirty="0"/>
              <a:t>BRİFİNG DOSYASI</a:t>
            </a:r>
          </a:p>
        </p:txBody>
      </p:sp>
      <p:sp>
        <p:nvSpPr>
          <p:cNvPr id="14"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Kurumun Sosyal Faaliyetleri</a:t>
            </a:r>
          </a:p>
        </p:txBody>
      </p:sp>
      <p:pic>
        <p:nvPicPr>
          <p:cNvPr id="34820" name="Picture 4" descr="2018 2019 EĞİTİM ÖĞRETİM YILI MEZUNİYET TÖRENİMİZ">
            <a:extLst>
              <a:ext uri="{FF2B5EF4-FFF2-40B4-BE49-F238E27FC236}">
                <a16:creationId xmlns:a16="http://schemas.microsoft.com/office/drawing/2014/main" id="{E8502EE3-6CC3-4CD4-98F5-A688D29D7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832" y="5238654"/>
            <a:ext cx="4760565" cy="32217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8-06-2019">
            <a:extLst>
              <a:ext uri="{FF2B5EF4-FFF2-40B4-BE49-F238E27FC236}">
                <a16:creationId xmlns:a16="http://schemas.microsoft.com/office/drawing/2014/main" id="{98F650E9-FF24-465B-8CB6-2698B58950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6871" y="611560"/>
            <a:ext cx="4464495"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2 Metin Yer Tutucusu"/>
          <p:cNvSpPr>
            <a:spLocks noGrp="1"/>
          </p:cNvSpPr>
          <p:nvPr>
            <p:ph type="body" sz="half" idx="2"/>
          </p:nvPr>
        </p:nvSpPr>
        <p:spPr>
          <a:xfrm>
            <a:off x="515941" y="899592"/>
            <a:ext cx="2211884" cy="6822009"/>
          </a:xfrm>
        </p:spPr>
        <p:txBody>
          <a:bodyPr vert="vert270"/>
          <a:lstStyle/>
          <a:p>
            <a:pPr algn="ctr"/>
            <a:r>
              <a:rPr lang="tr-TR" sz="1600" dirty="0"/>
              <a:t>KOCAHIDIR MESLEKİ VE TEKNİK ANADOLU LİSESİ</a:t>
            </a:r>
          </a:p>
          <a:p>
            <a:pPr algn="ctr"/>
            <a:r>
              <a:rPr lang="tr-TR" sz="1600" dirty="0"/>
              <a:t>2018-2019  EĞİTİM – ÖĞRETİM YILI </a:t>
            </a:r>
          </a:p>
          <a:p>
            <a:pPr algn="ctr"/>
            <a:r>
              <a:rPr lang="tr-TR" sz="1600" dirty="0"/>
              <a:t>BRİFİNG DOSYASI</a:t>
            </a:r>
          </a:p>
          <a:p>
            <a:endParaRPr lang="tr-TR" dirty="0"/>
          </a:p>
        </p:txBody>
      </p:sp>
      <p:pic>
        <p:nvPicPr>
          <p:cNvPr id="46083" name="Picture 3"/>
          <p:cNvPicPr>
            <a:picLocks noChangeAspect="1" noChangeArrowheads="1"/>
          </p:cNvPicPr>
          <p:nvPr/>
        </p:nvPicPr>
        <p:blipFill>
          <a:blip r:embed="rId3" cstate="print"/>
          <a:srcRect/>
          <a:stretch>
            <a:fillRect/>
          </a:stretch>
        </p:blipFill>
        <p:spPr bwMode="auto">
          <a:xfrm>
            <a:off x="-20040600" y="-10972800"/>
            <a:ext cx="3240000" cy="2145974"/>
          </a:xfrm>
          <a:prstGeom prst="rect">
            <a:avLst/>
          </a:prstGeom>
          <a:noFill/>
          <a:ln w="9525">
            <a:noFill/>
            <a:miter lim="800000"/>
            <a:headEnd/>
            <a:tailEnd/>
          </a:ln>
        </p:spPr>
      </p:pic>
      <p:pic>
        <p:nvPicPr>
          <p:cNvPr id="35844" name="Picture 4" descr="18-06-2019">
            <a:extLst>
              <a:ext uri="{FF2B5EF4-FFF2-40B4-BE49-F238E27FC236}">
                <a16:creationId xmlns:a16="http://schemas.microsoft.com/office/drawing/2014/main" id="{98847456-9D97-4A69-B459-7881630B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871" y="4355976"/>
            <a:ext cx="4464495" cy="4176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extLst>
              <p:ext uri="{D42A27DB-BD31-4B8C-83A1-F6EECF244321}">
                <p14:modId xmlns:p14="http://schemas.microsoft.com/office/powerpoint/2010/main" val="4228700720"/>
              </p:ext>
            </p:extLst>
          </p:nvPr>
        </p:nvGraphicFramePr>
        <p:xfrm>
          <a:off x="1772816" y="812800"/>
          <a:ext cx="4799434" cy="7287594"/>
        </p:xfrm>
        <a:graphic>
          <a:graphicData uri="http://schemas.openxmlformats.org/drawingml/2006/table">
            <a:tbl>
              <a:tblPr firstRow="1" bandRow="1">
                <a:tableStyleId>{D7AC3CCA-C797-4891-BE02-D94E43425B78}</a:tableStyleId>
              </a:tblPr>
              <a:tblGrid>
                <a:gridCol w="2399717">
                  <a:extLst>
                    <a:ext uri="{9D8B030D-6E8A-4147-A177-3AD203B41FA5}">
                      <a16:colId xmlns:a16="http://schemas.microsoft.com/office/drawing/2014/main" val="20000"/>
                    </a:ext>
                  </a:extLst>
                </a:gridCol>
                <a:gridCol w="2399717">
                  <a:extLst>
                    <a:ext uri="{9D8B030D-6E8A-4147-A177-3AD203B41FA5}">
                      <a16:colId xmlns:a16="http://schemas.microsoft.com/office/drawing/2014/main" val="20001"/>
                    </a:ext>
                  </a:extLst>
                </a:gridCol>
              </a:tblGrid>
              <a:tr h="385173">
                <a:tc>
                  <a:txBody>
                    <a:bodyPr/>
                    <a:lstStyle/>
                    <a:p>
                      <a:endParaRPr lang="tr-TR" dirty="0"/>
                    </a:p>
                  </a:txBody>
                  <a:tcPr marL="75273" marR="75273"/>
                </a:tc>
                <a:tc>
                  <a:txBody>
                    <a:bodyPr/>
                    <a:lstStyle/>
                    <a:p>
                      <a:endParaRPr lang="tr-TR"/>
                    </a:p>
                  </a:txBody>
                  <a:tcPr marL="75273" marR="75273"/>
                </a:tc>
                <a:extLst>
                  <a:ext uri="{0D108BD9-81ED-4DB2-BD59-A6C34878D82A}">
                    <a16:rowId xmlns:a16="http://schemas.microsoft.com/office/drawing/2014/main" val="10000"/>
                  </a:ext>
                </a:extLst>
              </a:tr>
              <a:tr h="496940">
                <a:tc>
                  <a:txBody>
                    <a:bodyPr/>
                    <a:lstStyle/>
                    <a:p>
                      <a:pPr algn="l"/>
                      <a:r>
                        <a:rPr kumimoji="0" lang="tr-TR" sz="1200" kern="1200" dirty="0"/>
                        <a:t>Atatürk Köşesinin Düzenlenmesi</a:t>
                      </a:r>
                      <a:endParaRPr lang="tr-TR" sz="1200" b="0" dirty="0">
                        <a:solidFill>
                          <a:schemeClr val="tx1"/>
                        </a:solidFill>
                      </a:endParaRPr>
                    </a:p>
                  </a:txBody>
                  <a:tcPr marL="75273" marR="75273"/>
                </a:tc>
                <a:tc>
                  <a:txBody>
                    <a:bodyPr/>
                    <a:lstStyle/>
                    <a:p>
                      <a:pPr algn="ctr"/>
                      <a:r>
                        <a:rPr lang="tr-TR" sz="1200"/>
                        <a:t>Yapıldı</a:t>
                      </a:r>
                      <a:endParaRPr lang="tr-TR" sz="1200" dirty="0"/>
                    </a:p>
                  </a:txBody>
                  <a:tcPr marL="75273" marR="75273"/>
                </a:tc>
                <a:extLst>
                  <a:ext uri="{0D108BD9-81ED-4DB2-BD59-A6C34878D82A}">
                    <a16:rowId xmlns:a16="http://schemas.microsoft.com/office/drawing/2014/main" val="10001"/>
                  </a:ext>
                </a:extLst>
              </a:tr>
              <a:tr h="385173">
                <a:tc>
                  <a:txBody>
                    <a:bodyPr/>
                    <a:lstStyle/>
                    <a:p>
                      <a:r>
                        <a:rPr kumimoji="0" lang="tr-TR" sz="1200" kern="1200" dirty="0"/>
                        <a:t>Personel Resimli Bilgi Köşesi</a:t>
                      </a:r>
                      <a:endParaRPr lang="tr-TR" sz="1200" dirty="0"/>
                    </a:p>
                  </a:txBody>
                  <a:tcPr marL="75273" marR="75273"/>
                </a:tc>
                <a:tc>
                  <a:txBody>
                    <a:bodyPr/>
                    <a:lstStyle/>
                    <a:p>
                      <a:pPr algn="ctr"/>
                      <a:r>
                        <a:rPr lang="tr-TR" sz="1200"/>
                        <a:t>Yapıldı</a:t>
                      </a:r>
                      <a:endParaRPr lang="tr-TR" sz="1200" dirty="0"/>
                    </a:p>
                  </a:txBody>
                  <a:tcPr marL="75273" marR="75273"/>
                </a:tc>
                <a:extLst>
                  <a:ext uri="{0D108BD9-81ED-4DB2-BD59-A6C34878D82A}">
                    <a16:rowId xmlns:a16="http://schemas.microsoft.com/office/drawing/2014/main" val="10002"/>
                  </a:ext>
                </a:extLst>
              </a:tr>
              <a:tr h="385173">
                <a:tc>
                  <a:txBody>
                    <a:bodyPr/>
                    <a:lstStyle/>
                    <a:p>
                      <a:r>
                        <a:rPr kumimoji="0" lang="tr-TR" sz="1200" kern="1200" dirty="0"/>
                        <a:t>Laboratuarlarının Açılması</a:t>
                      </a:r>
                      <a:endParaRPr lang="tr-TR" sz="1200" dirty="0"/>
                    </a:p>
                  </a:txBody>
                  <a:tcPr marL="75273" marR="75273"/>
                </a:tc>
                <a:tc>
                  <a:txBody>
                    <a:bodyPr/>
                    <a:lstStyle/>
                    <a:p>
                      <a:pPr algn="ctr"/>
                      <a:r>
                        <a:rPr lang="tr-TR" sz="1200"/>
                        <a:t>Yapıldı</a:t>
                      </a:r>
                      <a:endParaRPr lang="tr-TR" sz="1200" dirty="0"/>
                    </a:p>
                  </a:txBody>
                  <a:tcPr marL="75273" marR="75273"/>
                </a:tc>
                <a:extLst>
                  <a:ext uri="{0D108BD9-81ED-4DB2-BD59-A6C34878D82A}">
                    <a16:rowId xmlns:a16="http://schemas.microsoft.com/office/drawing/2014/main" val="10003"/>
                  </a:ext>
                </a:extLst>
              </a:tr>
              <a:tr h="474871">
                <a:tc>
                  <a:txBody>
                    <a:bodyPr/>
                    <a:lstStyle/>
                    <a:p>
                      <a:r>
                        <a:rPr kumimoji="0" lang="tr-TR" sz="1200" kern="1200" dirty="0"/>
                        <a:t>Okul İnternet Sitesinin Yenilenmesi</a:t>
                      </a:r>
                      <a:endParaRPr lang="tr-TR" sz="1200" dirty="0"/>
                    </a:p>
                  </a:txBody>
                  <a:tcPr marL="75273" marR="75273"/>
                </a:tc>
                <a:tc>
                  <a:txBody>
                    <a:bodyPr/>
                    <a:lstStyle/>
                    <a:p>
                      <a:pPr algn="ctr"/>
                      <a:r>
                        <a:rPr lang="tr-TR" sz="1200" dirty="0"/>
                        <a:t>Yapıldı</a:t>
                      </a:r>
                    </a:p>
                  </a:txBody>
                  <a:tcPr marL="75273" marR="75273"/>
                </a:tc>
                <a:extLst>
                  <a:ext uri="{0D108BD9-81ED-4DB2-BD59-A6C34878D82A}">
                    <a16:rowId xmlns:a16="http://schemas.microsoft.com/office/drawing/2014/main" val="10004"/>
                  </a:ext>
                </a:extLst>
              </a:tr>
              <a:tr h="385173">
                <a:tc>
                  <a:txBody>
                    <a:bodyPr/>
                    <a:lstStyle/>
                    <a:p>
                      <a:r>
                        <a:rPr kumimoji="0" lang="tr-TR" sz="1200" kern="1200" dirty="0"/>
                        <a:t>Bahçeye Düzenlemesi</a:t>
                      </a:r>
                      <a:endParaRPr lang="tr-TR" sz="1200" dirty="0"/>
                    </a:p>
                  </a:txBody>
                  <a:tcPr marL="75273" marR="75273"/>
                </a:tc>
                <a:tc>
                  <a:txBody>
                    <a:bodyPr/>
                    <a:lstStyle/>
                    <a:p>
                      <a:pPr algn="ctr"/>
                      <a:r>
                        <a:rPr lang="tr-TR" sz="1200"/>
                        <a:t>Yapıldı</a:t>
                      </a:r>
                      <a:endParaRPr lang="tr-TR" sz="1200" dirty="0"/>
                    </a:p>
                  </a:txBody>
                  <a:tcPr marL="75273" marR="75273"/>
                </a:tc>
                <a:extLst>
                  <a:ext uri="{0D108BD9-81ED-4DB2-BD59-A6C34878D82A}">
                    <a16:rowId xmlns:a16="http://schemas.microsoft.com/office/drawing/2014/main" val="10005"/>
                  </a:ext>
                </a:extLst>
              </a:tr>
              <a:tr h="474871">
                <a:tc>
                  <a:txBody>
                    <a:bodyPr/>
                    <a:lstStyle/>
                    <a:p>
                      <a:r>
                        <a:rPr kumimoji="0" lang="tr-TR" sz="1200" kern="1200" dirty="0"/>
                        <a:t>Okulun Dış Tehditlerden Korunması</a:t>
                      </a:r>
                      <a:endParaRPr lang="tr-TR" sz="1200" dirty="0"/>
                    </a:p>
                  </a:txBody>
                  <a:tcPr marL="75273" marR="75273"/>
                </a:tc>
                <a:tc>
                  <a:txBody>
                    <a:bodyPr/>
                    <a:lstStyle/>
                    <a:p>
                      <a:pPr algn="ctr"/>
                      <a:r>
                        <a:rPr lang="tr-TR" sz="1200"/>
                        <a:t>Yapıldı</a:t>
                      </a:r>
                      <a:endParaRPr lang="tr-TR" sz="1200" dirty="0"/>
                    </a:p>
                  </a:txBody>
                  <a:tcPr marL="75273" marR="75273"/>
                </a:tc>
                <a:extLst>
                  <a:ext uri="{0D108BD9-81ED-4DB2-BD59-A6C34878D82A}">
                    <a16:rowId xmlns:a16="http://schemas.microsoft.com/office/drawing/2014/main" val="10006"/>
                  </a:ext>
                </a:extLst>
              </a:tr>
              <a:tr h="474871">
                <a:tc>
                  <a:txBody>
                    <a:bodyPr/>
                    <a:lstStyle/>
                    <a:p>
                      <a:r>
                        <a:rPr kumimoji="0" lang="tr-TR" sz="1200" kern="1200" dirty="0"/>
                        <a:t>Okul Risk Eylem Planının Hazırlanması</a:t>
                      </a:r>
                      <a:endParaRPr lang="tr-TR" sz="1200" dirty="0"/>
                    </a:p>
                  </a:txBody>
                  <a:tcPr marL="75273" marR="75273"/>
                </a:tc>
                <a:tc>
                  <a:txBody>
                    <a:bodyPr/>
                    <a:lstStyle/>
                    <a:p>
                      <a:pPr algn="ctr"/>
                      <a:r>
                        <a:rPr lang="tr-TR" sz="1200"/>
                        <a:t>Yapıldı</a:t>
                      </a:r>
                      <a:endParaRPr lang="tr-TR" sz="1200" dirty="0"/>
                    </a:p>
                  </a:txBody>
                  <a:tcPr marL="75273" marR="75273"/>
                </a:tc>
                <a:extLst>
                  <a:ext uri="{0D108BD9-81ED-4DB2-BD59-A6C34878D82A}">
                    <a16:rowId xmlns:a16="http://schemas.microsoft.com/office/drawing/2014/main" val="10007"/>
                  </a:ext>
                </a:extLst>
              </a:tr>
              <a:tr h="474871">
                <a:tc>
                  <a:txBody>
                    <a:bodyPr/>
                    <a:lstStyle/>
                    <a:p>
                      <a:r>
                        <a:rPr kumimoji="0" lang="tr-TR" sz="1200" kern="1200" dirty="0"/>
                        <a:t>Sınıfların Akıllı Tahtalarla Donatılması</a:t>
                      </a:r>
                      <a:endParaRPr lang="tr-TR" sz="1200" dirty="0"/>
                    </a:p>
                  </a:txBody>
                  <a:tcPr marL="75273" marR="75273"/>
                </a:tc>
                <a:tc>
                  <a:txBody>
                    <a:bodyPr/>
                    <a:lstStyle/>
                    <a:p>
                      <a:pPr algn="ctr"/>
                      <a:r>
                        <a:rPr lang="tr-TR" sz="1200"/>
                        <a:t>Yapıldı</a:t>
                      </a:r>
                      <a:endParaRPr lang="tr-TR" sz="1200" dirty="0"/>
                    </a:p>
                  </a:txBody>
                  <a:tcPr marL="75273" marR="75273"/>
                </a:tc>
                <a:extLst>
                  <a:ext uri="{0D108BD9-81ED-4DB2-BD59-A6C34878D82A}">
                    <a16:rowId xmlns:a16="http://schemas.microsoft.com/office/drawing/2014/main" val="10008"/>
                  </a:ext>
                </a:extLst>
              </a:tr>
              <a:tr h="385173">
                <a:tc>
                  <a:txBody>
                    <a:bodyPr/>
                    <a:lstStyle/>
                    <a:p>
                      <a:r>
                        <a:rPr kumimoji="0" lang="tr-TR" sz="1200" kern="1200" dirty="0"/>
                        <a:t>Okulun Teknolojik Donanımı</a:t>
                      </a:r>
                      <a:endParaRPr lang="tr-TR" sz="1200" dirty="0"/>
                    </a:p>
                  </a:txBody>
                  <a:tcPr marL="75273" marR="75273"/>
                </a:tc>
                <a:tc>
                  <a:txBody>
                    <a:bodyPr/>
                    <a:lstStyle/>
                    <a:p>
                      <a:pPr algn="ctr"/>
                      <a:r>
                        <a:rPr lang="tr-TR" sz="1200"/>
                        <a:t>Yapıldı</a:t>
                      </a:r>
                      <a:endParaRPr lang="tr-TR" sz="1200" dirty="0"/>
                    </a:p>
                  </a:txBody>
                  <a:tcPr marL="75273" marR="75273"/>
                </a:tc>
                <a:extLst>
                  <a:ext uri="{0D108BD9-81ED-4DB2-BD59-A6C34878D82A}">
                    <a16:rowId xmlns:a16="http://schemas.microsoft.com/office/drawing/2014/main" val="10009"/>
                  </a:ext>
                </a:extLst>
              </a:tr>
              <a:tr h="474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Konferans ve Spor salonlarının Düzenlenmesi</a:t>
                      </a:r>
                    </a:p>
                  </a:txBody>
                  <a:tcPr marL="75273" marR="75273"/>
                </a:tc>
                <a:tc>
                  <a:txBody>
                    <a:bodyPr/>
                    <a:lstStyle/>
                    <a:p>
                      <a:pPr algn="ctr"/>
                      <a:r>
                        <a:rPr lang="tr-TR" sz="1200" dirty="0"/>
                        <a:t>Yapıldı</a:t>
                      </a:r>
                    </a:p>
                  </a:txBody>
                  <a:tcPr marL="75273" marR="75273"/>
                </a:tc>
                <a:extLst>
                  <a:ext uri="{0D108BD9-81ED-4DB2-BD59-A6C34878D82A}">
                    <a16:rowId xmlns:a16="http://schemas.microsoft.com/office/drawing/2014/main" val="10010"/>
                  </a:ext>
                </a:extLst>
              </a:tr>
              <a:tr h="474871">
                <a:tc>
                  <a:txBody>
                    <a:bodyPr/>
                    <a:lstStyle/>
                    <a:p>
                      <a:r>
                        <a:rPr kumimoji="0" lang="tr-TR" sz="1200" kern="1200" dirty="0"/>
                        <a:t>Okulun Fiziki İçi Ve Dış Yapısının Düzenlenmesi</a:t>
                      </a:r>
                      <a:endParaRPr lang="tr-TR" sz="1200" dirty="0"/>
                    </a:p>
                  </a:txBody>
                  <a:tcPr marL="75273" marR="75273"/>
                </a:tc>
                <a:tc>
                  <a:txBody>
                    <a:bodyPr/>
                    <a:lstStyle/>
                    <a:p>
                      <a:pPr algn="ctr"/>
                      <a:r>
                        <a:rPr lang="tr-TR" sz="1200"/>
                        <a:t>Yapıldı</a:t>
                      </a:r>
                      <a:endParaRPr lang="tr-TR" sz="1200" dirty="0"/>
                    </a:p>
                  </a:txBody>
                  <a:tcPr marL="75273" marR="75273"/>
                </a:tc>
                <a:extLst>
                  <a:ext uri="{0D108BD9-81ED-4DB2-BD59-A6C34878D82A}">
                    <a16:rowId xmlns:a16="http://schemas.microsoft.com/office/drawing/2014/main" val="10011"/>
                  </a:ext>
                </a:extLst>
              </a:tr>
              <a:tr h="474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p>
                    <a:p>
                      <a:endParaRPr lang="tr-TR" sz="1200" dirty="0"/>
                    </a:p>
                  </a:txBody>
                  <a:tcPr marL="75273" marR="75273"/>
                </a:tc>
                <a:tc>
                  <a:txBody>
                    <a:bodyPr/>
                    <a:lstStyle/>
                    <a:p>
                      <a:pPr algn="ctr"/>
                      <a:endParaRPr lang="tr-TR" sz="1200" dirty="0"/>
                    </a:p>
                  </a:txBody>
                  <a:tcPr marL="75273" marR="75273"/>
                </a:tc>
                <a:extLst>
                  <a:ext uri="{0D108BD9-81ED-4DB2-BD59-A6C34878D82A}">
                    <a16:rowId xmlns:a16="http://schemas.microsoft.com/office/drawing/2014/main" val="10012"/>
                  </a:ext>
                </a:extLst>
              </a:tr>
              <a:tr h="385173">
                <a:tc>
                  <a:txBody>
                    <a:bodyPr/>
                    <a:lstStyle/>
                    <a:p>
                      <a:endParaRPr lang="tr-TR" sz="1200" dirty="0"/>
                    </a:p>
                  </a:txBody>
                  <a:tcPr marL="75273" marR="75273"/>
                </a:tc>
                <a:tc>
                  <a:txBody>
                    <a:bodyPr/>
                    <a:lstStyle/>
                    <a:p>
                      <a:pPr algn="ctr"/>
                      <a:endParaRPr lang="tr-TR" sz="1200" dirty="0"/>
                    </a:p>
                  </a:txBody>
                  <a:tcPr marL="75273" marR="75273"/>
                </a:tc>
                <a:extLst>
                  <a:ext uri="{0D108BD9-81ED-4DB2-BD59-A6C34878D82A}">
                    <a16:rowId xmlns:a16="http://schemas.microsoft.com/office/drawing/2014/main" val="10013"/>
                  </a:ext>
                </a:extLst>
              </a:tr>
              <a:tr h="385173">
                <a:tc>
                  <a:txBody>
                    <a:bodyPr/>
                    <a:lstStyle/>
                    <a:p>
                      <a:endParaRPr lang="tr-TR" sz="1200" dirty="0"/>
                    </a:p>
                  </a:txBody>
                  <a:tcPr marL="75273" marR="75273"/>
                </a:tc>
                <a:tc>
                  <a:txBody>
                    <a:bodyPr/>
                    <a:lstStyle/>
                    <a:p>
                      <a:pPr algn="ctr"/>
                      <a:endParaRPr lang="tr-TR" sz="1200" dirty="0"/>
                    </a:p>
                  </a:txBody>
                  <a:tcPr marL="75273" marR="75273"/>
                </a:tc>
                <a:extLst>
                  <a:ext uri="{0D108BD9-81ED-4DB2-BD59-A6C34878D82A}">
                    <a16:rowId xmlns:a16="http://schemas.microsoft.com/office/drawing/2014/main" val="10014"/>
                  </a:ext>
                </a:extLst>
              </a:tr>
              <a:tr h="385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kern="1200" dirty="0">
                        <a:solidFill>
                          <a:schemeClr val="dk1"/>
                        </a:solidFill>
                        <a:latin typeface="+mn-lt"/>
                        <a:ea typeface="+mn-ea"/>
                        <a:cs typeface="+mn-cs"/>
                      </a:endParaRPr>
                    </a:p>
                  </a:txBody>
                  <a:tcPr marL="75273" marR="75273"/>
                </a:tc>
                <a:tc>
                  <a:txBody>
                    <a:bodyPr/>
                    <a:lstStyle/>
                    <a:p>
                      <a:pPr algn="ctr"/>
                      <a:endParaRPr lang="tr-TR" sz="1200" dirty="0"/>
                    </a:p>
                  </a:txBody>
                  <a:tcPr marL="75273" marR="75273"/>
                </a:tc>
                <a:extLst>
                  <a:ext uri="{0D108BD9-81ED-4DB2-BD59-A6C34878D82A}">
                    <a16:rowId xmlns:a16="http://schemas.microsoft.com/office/drawing/2014/main" val="10015"/>
                  </a:ext>
                </a:extLst>
              </a:tr>
              <a:tr h="385173">
                <a:tc>
                  <a:txBody>
                    <a:bodyPr/>
                    <a:lstStyle/>
                    <a:p>
                      <a:endParaRPr lang="tr-TR" sz="1200" dirty="0"/>
                    </a:p>
                  </a:txBody>
                  <a:tcPr marL="75273" marR="75273"/>
                </a:tc>
                <a:tc>
                  <a:txBody>
                    <a:bodyPr/>
                    <a:lstStyle/>
                    <a:p>
                      <a:pPr algn="ctr"/>
                      <a:endParaRPr lang="tr-TR" sz="1200" dirty="0"/>
                    </a:p>
                  </a:txBody>
                  <a:tcPr marL="75273" marR="75273"/>
                </a:tc>
                <a:extLst>
                  <a:ext uri="{0D108BD9-81ED-4DB2-BD59-A6C34878D82A}">
                    <a16:rowId xmlns:a16="http://schemas.microsoft.com/office/drawing/2014/main" val="10016"/>
                  </a:ext>
                </a:extLst>
              </a:tr>
            </a:tbl>
          </a:graphicData>
        </a:graphic>
      </p:graphicFrame>
      <p:sp>
        <p:nvSpPr>
          <p:cNvPr id="3" name="2 Metin Yer Tutucusu"/>
          <p:cNvSpPr>
            <a:spLocks noGrp="1"/>
          </p:cNvSpPr>
          <p:nvPr>
            <p:ph type="body" sz="half" idx="2"/>
          </p:nvPr>
        </p:nvSpPr>
        <p:spPr>
          <a:xfrm rot="16200000">
            <a:off x="-2725164" y="3962456"/>
            <a:ext cx="7647636" cy="1348324"/>
          </a:xfrm>
        </p:spPr>
        <p:txBody>
          <a:bodyPr>
            <a:normAutofit/>
          </a:bodyPr>
          <a:lstStyle/>
          <a:p>
            <a:pPr algn="ctr"/>
            <a:r>
              <a:rPr lang="tr-TR" sz="1600" dirty="0"/>
              <a:t>KOCAHIDIR MESLEKİ VE TEKNİK ANADOLU LİSESİ</a:t>
            </a:r>
          </a:p>
          <a:p>
            <a:pPr algn="ctr"/>
            <a:r>
              <a:rPr lang="tr-TR" sz="1600" dirty="0"/>
              <a:t> 2018- 2019 EĞİTİM – ÖĞRETİM YILI </a:t>
            </a:r>
          </a:p>
          <a:p>
            <a:pPr algn="ctr"/>
            <a:r>
              <a:rPr lang="tr-TR" sz="1600" dirty="0"/>
              <a:t>BRİFİNG DOSYASI</a:t>
            </a:r>
          </a:p>
        </p:txBody>
      </p:sp>
      <p:sp>
        <p:nvSpPr>
          <p:cNvPr id="14" name="7 Metin Yer Tutucusu"/>
          <p:cNvSpPr txBox="1">
            <a:spLocks/>
          </p:cNvSpPr>
          <p:nvPr/>
        </p:nvSpPr>
        <p:spPr>
          <a:xfrm>
            <a:off x="1412776" y="265337"/>
            <a:ext cx="5159474" cy="346223"/>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Fiziki Açıdan Yapılan Çalışmalar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1.BÖLÜM</a:t>
            </a:r>
            <a:br>
              <a:rPr lang="tr-TR" dirty="0"/>
            </a:br>
            <a:endParaRPr lang="tr-TR" dirty="0"/>
          </a:p>
        </p:txBody>
      </p:sp>
      <p:sp>
        <p:nvSpPr>
          <p:cNvPr id="2" name="1 Metin Yer Tutucusu"/>
          <p:cNvSpPr>
            <a:spLocks noGrp="1"/>
          </p:cNvSpPr>
          <p:nvPr>
            <p:ph type="body" idx="1"/>
          </p:nvPr>
        </p:nvSpPr>
        <p:spPr>
          <a:xfrm>
            <a:off x="1026319" y="3657601"/>
            <a:ext cx="4860131" cy="4010743"/>
          </a:xfrm>
        </p:spPr>
        <p:txBody>
          <a:bodyPr>
            <a:normAutofit fontScale="85000" lnSpcReduction="20000"/>
          </a:bodyPr>
          <a:lstStyle/>
          <a:p>
            <a:pPr algn="l">
              <a:buFont typeface="Arial" pitchFamily="34" charset="0"/>
              <a:buChar char="•"/>
            </a:pPr>
            <a:endParaRPr lang="tr-TR" dirty="0"/>
          </a:p>
          <a:p>
            <a:pPr algn="l">
              <a:buFont typeface="Arial" pitchFamily="34" charset="0"/>
              <a:buChar char="•"/>
            </a:pPr>
            <a:endParaRPr lang="tr-TR" dirty="0"/>
          </a:p>
          <a:p>
            <a:pPr algn="l">
              <a:buFont typeface="Arial" pitchFamily="34" charset="0"/>
              <a:buChar char="•"/>
            </a:pPr>
            <a:r>
              <a:rPr lang="tr-TR" dirty="0"/>
              <a:t>KURUMUN ADI</a:t>
            </a:r>
          </a:p>
          <a:p>
            <a:pPr algn="l">
              <a:buFont typeface="Arial" pitchFamily="34" charset="0"/>
              <a:buChar char="•"/>
            </a:pPr>
            <a:r>
              <a:rPr lang="tr-TR" dirty="0"/>
              <a:t>KURUMUN ADRESİ</a:t>
            </a:r>
          </a:p>
          <a:p>
            <a:pPr algn="l">
              <a:buFont typeface="Arial" pitchFamily="34" charset="0"/>
              <a:buChar char="•"/>
            </a:pPr>
            <a:r>
              <a:rPr lang="tr-TR" dirty="0"/>
              <a:t>KURUMUN İLETİŞİM BİLGİLERİ</a:t>
            </a:r>
          </a:p>
          <a:p>
            <a:pPr algn="l">
              <a:buFont typeface="Arial" pitchFamily="34" charset="0"/>
              <a:buChar char="•"/>
            </a:pPr>
            <a:r>
              <a:rPr lang="tr-TR" dirty="0"/>
              <a:t>KURUM KODU</a:t>
            </a:r>
          </a:p>
          <a:p>
            <a:pPr algn="l">
              <a:buFont typeface="Arial" pitchFamily="34" charset="0"/>
              <a:buChar char="•"/>
            </a:pPr>
            <a:r>
              <a:rPr lang="tr-TR" dirty="0"/>
              <a:t>KURUM VİZYONU</a:t>
            </a:r>
          </a:p>
          <a:p>
            <a:pPr algn="l">
              <a:buFont typeface="Arial" pitchFamily="34" charset="0"/>
              <a:buChar char="•"/>
            </a:pPr>
            <a:r>
              <a:rPr lang="tr-TR" dirty="0"/>
              <a:t>KURUM MİSYONU</a:t>
            </a:r>
          </a:p>
          <a:p>
            <a:pPr algn="l">
              <a:buFont typeface="Arial" pitchFamily="34" charset="0"/>
              <a:buChar char="•"/>
            </a:pPr>
            <a:r>
              <a:rPr lang="tr-TR" dirty="0"/>
              <a:t>KURUMUN TEMEL AMAÇLARI</a:t>
            </a:r>
          </a:p>
          <a:p>
            <a:pPr algn="l">
              <a:buFont typeface="Arial" pitchFamily="34" charset="0"/>
              <a:buChar char="•"/>
            </a:pPr>
            <a:r>
              <a:rPr lang="tr-TR" dirty="0"/>
              <a:t>KURUMUN İLKE VE DEĞERLERİ</a:t>
            </a:r>
          </a:p>
          <a:p>
            <a:pPr algn="l">
              <a:buFont typeface="Arial" pitchFamily="34" charset="0"/>
              <a:buChar char="•"/>
            </a:pPr>
            <a:r>
              <a:rPr lang="tr-TR" dirty="0"/>
              <a:t>KURUMUN ÖNEMLİ BAŞARILARI</a:t>
            </a:r>
          </a:p>
          <a:p>
            <a:pPr algn="l"/>
            <a:r>
              <a:rPr lang="tr-TR"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2941895689"/>
              </p:ext>
            </p:extLst>
          </p:nvPr>
        </p:nvGraphicFramePr>
        <p:xfrm>
          <a:off x="1916832" y="827584"/>
          <a:ext cx="4655418" cy="8051082"/>
        </p:xfrm>
        <a:graphic>
          <a:graphicData uri="http://schemas.openxmlformats.org/drawingml/2006/table">
            <a:tbl>
              <a:tblPr firstRow="1" bandRow="1">
                <a:tableStyleId>{D7AC3CCA-C797-4891-BE02-D94E43425B78}</a:tableStyleId>
              </a:tblPr>
              <a:tblGrid>
                <a:gridCol w="4655418">
                  <a:extLst>
                    <a:ext uri="{9D8B030D-6E8A-4147-A177-3AD203B41FA5}">
                      <a16:colId xmlns:a16="http://schemas.microsoft.com/office/drawing/2014/main" val="20000"/>
                    </a:ext>
                  </a:extLst>
                </a:gridCol>
              </a:tblGrid>
              <a:tr h="549502">
                <a:tc>
                  <a:txBody>
                    <a:bodyPr/>
                    <a:lstStyle/>
                    <a:p>
                      <a:endParaRPr lang="tr-TR" sz="1200" b="0" dirty="0"/>
                    </a:p>
                  </a:txBody>
                  <a:tcPr/>
                </a:tc>
                <a:extLst>
                  <a:ext uri="{0D108BD9-81ED-4DB2-BD59-A6C34878D82A}">
                    <a16:rowId xmlns:a16="http://schemas.microsoft.com/office/drawing/2014/main" val="10000"/>
                  </a:ext>
                </a:extLst>
              </a:tr>
              <a:tr h="37529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dirty="0"/>
                        <a:t> Kurumun</a:t>
                      </a:r>
                      <a:r>
                        <a:rPr lang="tr-TR" sz="1200" baseline="0" dirty="0"/>
                        <a:t> Adı:</a:t>
                      </a:r>
                      <a:endParaRPr lang="tr-TR" sz="1200" b="0" dirty="0"/>
                    </a:p>
                  </a:txBody>
                  <a:tcPr/>
                </a:tc>
                <a:extLst>
                  <a:ext uri="{0D108BD9-81ED-4DB2-BD59-A6C34878D82A}">
                    <a16:rowId xmlns:a16="http://schemas.microsoft.com/office/drawing/2014/main" val="10001"/>
                  </a:ext>
                </a:extLst>
              </a:tr>
              <a:tr h="381060">
                <a:tc>
                  <a:txBody>
                    <a:bodyPr/>
                    <a:lstStyle/>
                    <a:p>
                      <a:r>
                        <a:rPr lang="tr-TR" sz="1200" dirty="0" err="1"/>
                        <a:t>Kocahıdır</a:t>
                      </a:r>
                      <a:r>
                        <a:rPr lang="tr-TR" sz="1200" dirty="0"/>
                        <a:t> Mesleki ve Teknik Anadolu Lisesi</a:t>
                      </a:r>
                      <a:endParaRPr lang="tr-TR" sz="1200" b="0" dirty="0"/>
                    </a:p>
                  </a:txBody>
                  <a:tcPr/>
                </a:tc>
                <a:extLst>
                  <a:ext uri="{0D108BD9-81ED-4DB2-BD59-A6C34878D82A}">
                    <a16:rowId xmlns:a16="http://schemas.microsoft.com/office/drawing/2014/main" val="10002"/>
                  </a:ext>
                </a:extLst>
              </a:tr>
              <a:tr h="312536">
                <a:tc>
                  <a:txBody>
                    <a:bodyPr/>
                    <a:lstStyle/>
                    <a:p>
                      <a:pPr>
                        <a:buFont typeface="Arial" pitchFamily="34" charset="0"/>
                        <a:buChar char="•"/>
                      </a:pPr>
                      <a:r>
                        <a:rPr kumimoji="0" lang="tr-TR" sz="1200" kern="1200" dirty="0"/>
                        <a:t> Kurumun Adresi:</a:t>
                      </a:r>
                      <a:endParaRPr lang="tr-TR" sz="1200" b="0" dirty="0"/>
                    </a:p>
                  </a:txBody>
                  <a:tcPr/>
                </a:tc>
                <a:extLst>
                  <a:ext uri="{0D108BD9-81ED-4DB2-BD59-A6C34878D82A}">
                    <a16:rowId xmlns:a16="http://schemas.microsoft.com/office/drawing/2014/main" val="10003"/>
                  </a:ext>
                </a:extLst>
              </a:tr>
              <a:tr h="489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kern="1200" dirty="0"/>
                        <a:t>DEMİRTAŞ MAH. FUAT UMAY CAD. NO: 21 MERKEZ/ KIRKLARELİ</a:t>
                      </a:r>
                      <a:endParaRPr kumimoji="0" lang="tr-TR" sz="1200" b="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293590">
                <a:tc>
                  <a:txBody>
                    <a:bodyPr/>
                    <a:lstStyle/>
                    <a:p>
                      <a:pPr>
                        <a:buFont typeface="Arial" pitchFamily="34" charset="0"/>
                        <a:buChar char="•"/>
                      </a:pPr>
                      <a:r>
                        <a:rPr kumimoji="0" lang="tr-TR" sz="1200" kern="1200" dirty="0"/>
                        <a:t> Kurumun Telefonu:</a:t>
                      </a:r>
                      <a:endParaRPr lang="tr-TR" sz="1200" b="0" dirty="0"/>
                    </a:p>
                  </a:txBody>
                  <a:tcPr/>
                </a:tc>
                <a:extLst>
                  <a:ext uri="{0D108BD9-81ED-4DB2-BD59-A6C34878D82A}">
                    <a16:rowId xmlns:a16="http://schemas.microsoft.com/office/drawing/2014/main" val="10005"/>
                  </a:ext>
                </a:extLst>
              </a:tr>
              <a:tr h="293590">
                <a:tc>
                  <a:txBody>
                    <a:bodyPr/>
                    <a:lstStyle/>
                    <a:p>
                      <a:pPr marL="0" algn="l" rtl="0" eaLnBrk="1" latinLnBrk="0" hangingPunct="1"/>
                      <a:r>
                        <a:rPr kumimoji="0" lang="en-GB" sz="1200" kern="1200" dirty="0"/>
                        <a:t>0 288 214 12 42</a:t>
                      </a:r>
                      <a:endParaRPr kumimoji="0" lang="tr-TR" sz="1200" b="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381060">
                <a:tc>
                  <a:txBody>
                    <a:bodyPr/>
                    <a:lstStyle/>
                    <a:p>
                      <a:pPr>
                        <a:buFont typeface="Arial" pitchFamily="34" charset="0"/>
                        <a:buChar char="•"/>
                      </a:pPr>
                      <a:r>
                        <a:rPr kumimoji="0" lang="tr-TR" sz="1200" kern="1200" dirty="0"/>
                        <a:t> Kurumun Faksı:</a:t>
                      </a:r>
                      <a:endParaRPr lang="tr-TR" sz="1200" b="0" dirty="0"/>
                    </a:p>
                  </a:txBody>
                  <a:tcPr/>
                </a:tc>
                <a:extLst>
                  <a:ext uri="{0D108BD9-81ED-4DB2-BD59-A6C34878D82A}">
                    <a16:rowId xmlns:a16="http://schemas.microsoft.com/office/drawing/2014/main" val="10007"/>
                  </a:ext>
                </a:extLst>
              </a:tr>
              <a:tr h="381630">
                <a:tc>
                  <a:txBody>
                    <a:bodyPr/>
                    <a:lstStyle/>
                    <a:p>
                      <a:r>
                        <a:rPr kumimoji="0" lang="en-GB" sz="1200" kern="1200" dirty="0"/>
                        <a:t>0 288 214 2</a:t>
                      </a:r>
                      <a:r>
                        <a:rPr kumimoji="0" lang="tr-TR" sz="1200" kern="1200" dirty="0"/>
                        <a:t>6</a:t>
                      </a:r>
                      <a:r>
                        <a:rPr kumimoji="0" lang="en-GB" sz="1200" kern="1200" dirty="0"/>
                        <a:t> 0</a:t>
                      </a:r>
                      <a:r>
                        <a:rPr kumimoji="0" lang="tr-TR" sz="1200" kern="1200" dirty="0"/>
                        <a:t>2</a:t>
                      </a:r>
                      <a:endParaRPr kumimoji="0" lang="tr-TR" sz="1200" b="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r h="381060">
                <a:tc>
                  <a:txBody>
                    <a:bodyPr/>
                    <a:lstStyle/>
                    <a:p>
                      <a:pPr>
                        <a:buFont typeface="Arial" pitchFamily="34" charset="0"/>
                        <a:buChar char="•"/>
                      </a:pPr>
                      <a:r>
                        <a:rPr kumimoji="0" lang="tr-TR" sz="1200" kern="1200" dirty="0"/>
                        <a:t> Kurumun Web Adresi:</a:t>
                      </a:r>
                      <a:endParaRPr lang="tr-TR" sz="1200" b="0" dirty="0"/>
                    </a:p>
                  </a:txBody>
                  <a:tcPr/>
                </a:tc>
                <a:extLst>
                  <a:ext uri="{0D108BD9-81ED-4DB2-BD59-A6C34878D82A}">
                    <a16:rowId xmlns:a16="http://schemas.microsoft.com/office/drawing/2014/main" val="10009"/>
                  </a:ext>
                </a:extLst>
              </a:tr>
              <a:tr h="381060">
                <a:tc>
                  <a:txBody>
                    <a:bodyPr/>
                    <a:lstStyle/>
                    <a:p>
                      <a:r>
                        <a:rPr kumimoji="0" lang="en-GB" sz="1200" kern="1200" dirty="0"/>
                        <a:t>http://kirklarelitml.meb.k12.tr</a:t>
                      </a:r>
                      <a:endParaRPr kumimoji="0" lang="tr-TR" sz="1200" b="0" kern="1200" dirty="0">
                        <a:solidFill>
                          <a:schemeClr val="dk1"/>
                        </a:solidFill>
                        <a:latin typeface="+mn-lt"/>
                        <a:ea typeface="+mn-ea"/>
                        <a:cs typeface="+mn-cs"/>
                      </a:endParaRPr>
                    </a:p>
                  </a:txBody>
                  <a:tcPr/>
                </a:tc>
                <a:extLst>
                  <a:ext uri="{0D108BD9-81ED-4DB2-BD59-A6C34878D82A}">
                    <a16:rowId xmlns:a16="http://schemas.microsoft.com/office/drawing/2014/main" val="10010"/>
                  </a:ext>
                </a:extLst>
              </a:tr>
              <a:tr h="381060">
                <a:tc>
                  <a:txBody>
                    <a:bodyPr/>
                    <a:lstStyle/>
                    <a:p>
                      <a:pPr>
                        <a:buFont typeface="Arial" pitchFamily="34" charset="0"/>
                        <a:buChar char="•"/>
                      </a:pPr>
                      <a:r>
                        <a:rPr kumimoji="0" lang="tr-TR" sz="1200" kern="1200" dirty="0"/>
                        <a:t> Kurumun Elektronik Posta Adresi:</a:t>
                      </a:r>
                      <a:endParaRPr lang="tr-TR" sz="1200" b="0" dirty="0"/>
                    </a:p>
                  </a:txBody>
                  <a:tcPr/>
                </a:tc>
                <a:extLst>
                  <a:ext uri="{0D108BD9-81ED-4DB2-BD59-A6C34878D82A}">
                    <a16:rowId xmlns:a16="http://schemas.microsoft.com/office/drawing/2014/main" val="10011"/>
                  </a:ext>
                </a:extLst>
              </a:tr>
              <a:tr h="381060">
                <a:tc>
                  <a:txBody>
                    <a:bodyPr/>
                    <a:lstStyle/>
                    <a:p>
                      <a:r>
                        <a:rPr lang="tr-TR" sz="1200" dirty="0">
                          <a:hlinkClick r:id="rId2"/>
                        </a:rPr>
                        <a:t>171389@meb.k12.tr</a:t>
                      </a:r>
                      <a:r>
                        <a:rPr lang="tr-TR" sz="1200" dirty="0"/>
                        <a:t> </a:t>
                      </a:r>
                      <a:endParaRPr lang="tr-TR" sz="1200" b="0" dirty="0"/>
                    </a:p>
                  </a:txBody>
                  <a:tcPr/>
                </a:tc>
                <a:extLst>
                  <a:ext uri="{0D108BD9-81ED-4DB2-BD59-A6C34878D82A}">
                    <a16:rowId xmlns:a16="http://schemas.microsoft.com/office/drawing/2014/main" val="10012"/>
                  </a:ext>
                </a:extLst>
              </a:tr>
              <a:tr h="381060">
                <a:tc>
                  <a:txBody>
                    <a:bodyPr/>
                    <a:lstStyle/>
                    <a:p>
                      <a:pPr>
                        <a:buFont typeface="Arial" pitchFamily="34" charset="0"/>
                        <a:buChar char="•"/>
                      </a:pPr>
                      <a:r>
                        <a:rPr kumimoji="0" lang="tr-TR" sz="1200" kern="1200" dirty="0"/>
                        <a:t> Kurumun Seviyesi ve Öğretim Şekli:</a:t>
                      </a:r>
                      <a:endParaRPr lang="tr-TR" sz="1200" b="0" dirty="0"/>
                    </a:p>
                  </a:txBody>
                  <a:tcPr/>
                </a:tc>
                <a:extLst>
                  <a:ext uri="{0D108BD9-81ED-4DB2-BD59-A6C34878D82A}">
                    <a16:rowId xmlns:a16="http://schemas.microsoft.com/office/drawing/2014/main" val="10013"/>
                  </a:ext>
                </a:extLst>
              </a:tr>
              <a:tr h="381060">
                <a:tc>
                  <a:txBody>
                    <a:bodyPr/>
                    <a:lstStyle/>
                    <a:p>
                      <a:r>
                        <a:rPr lang="tr-TR" sz="1200" dirty="0"/>
                        <a:t>Ortaöğretim – Normal- Tam gün </a:t>
                      </a:r>
                      <a:endParaRPr lang="tr-TR" sz="1200" b="0" dirty="0"/>
                    </a:p>
                  </a:txBody>
                  <a:tcPr/>
                </a:tc>
                <a:extLst>
                  <a:ext uri="{0D108BD9-81ED-4DB2-BD59-A6C34878D82A}">
                    <a16:rowId xmlns:a16="http://schemas.microsoft.com/office/drawing/2014/main" val="10014"/>
                  </a:ext>
                </a:extLst>
              </a:tr>
              <a:tr h="381060">
                <a:tc>
                  <a:txBody>
                    <a:bodyPr/>
                    <a:lstStyle/>
                    <a:p>
                      <a:pPr>
                        <a:buFont typeface="Arial" pitchFamily="34" charset="0"/>
                        <a:buChar char="•"/>
                      </a:pPr>
                      <a:r>
                        <a:rPr lang="tr-TR" sz="1200" dirty="0"/>
                        <a:t> Kurumun Bağlı Olduğu</a:t>
                      </a:r>
                      <a:r>
                        <a:rPr lang="tr-TR" sz="1200" baseline="0" dirty="0"/>
                        <a:t> Genel Müdürlük:</a:t>
                      </a:r>
                      <a:endParaRPr lang="tr-TR" sz="1200" b="0" dirty="0"/>
                    </a:p>
                  </a:txBody>
                  <a:tcPr/>
                </a:tc>
                <a:extLst>
                  <a:ext uri="{0D108BD9-81ED-4DB2-BD59-A6C34878D82A}">
                    <a16:rowId xmlns:a16="http://schemas.microsoft.com/office/drawing/2014/main" val="10015"/>
                  </a:ext>
                </a:extLst>
              </a:tr>
              <a:tr h="489316">
                <a:tc>
                  <a:txBody>
                    <a:bodyPr/>
                    <a:lstStyle/>
                    <a:p>
                      <a:r>
                        <a:rPr lang="tr-TR" sz="1200" dirty="0"/>
                        <a:t>Milli Eğitim Bakanlığı / Mesleki ve Teknik Eğitim Genel</a:t>
                      </a:r>
                      <a:r>
                        <a:rPr lang="tr-TR" sz="1200" baseline="0" dirty="0"/>
                        <a:t> Müdürlüğü</a:t>
                      </a:r>
                      <a:endParaRPr lang="tr-TR" sz="1200" b="0" dirty="0"/>
                    </a:p>
                  </a:txBody>
                  <a:tcPr/>
                </a:tc>
                <a:extLst>
                  <a:ext uri="{0D108BD9-81ED-4DB2-BD59-A6C34878D82A}">
                    <a16:rowId xmlns:a16="http://schemas.microsoft.com/office/drawing/2014/main" val="10016"/>
                  </a:ext>
                </a:extLst>
              </a:tr>
              <a:tr h="381060">
                <a:tc>
                  <a:txBody>
                    <a:bodyPr/>
                    <a:lstStyle/>
                    <a:p>
                      <a:pPr>
                        <a:buFont typeface="Arial" pitchFamily="34" charset="0"/>
                        <a:buChar char="•"/>
                      </a:pPr>
                      <a:r>
                        <a:rPr kumimoji="0" lang="tr-TR" sz="1200" kern="1200" dirty="0"/>
                        <a:t> Kurumun Müdürü:</a:t>
                      </a:r>
                      <a:endParaRPr lang="tr-TR" sz="1200" b="0" dirty="0"/>
                    </a:p>
                  </a:txBody>
                  <a:tcPr/>
                </a:tc>
                <a:extLst>
                  <a:ext uri="{0D108BD9-81ED-4DB2-BD59-A6C34878D82A}">
                    <a16:rowId xmlns:a16="http://schemas.microsoft.com/office/drawing/2014/main" val="10017"/>
                  </a:ext>
                </a:extLst>
              </a:tr>
              <a:tr h="381060">
                <a:tc>
                  <a:txBody>
                    <a:bodyPr/>
                    <a:lstStyle/>
                    <a:p>
                      <a:r>
                        <a:rPr lang="tr-TR" sz="1200" dirty="0"/>
                        <a:t>Arda ORCAN</a:t>
                      </a:r>
                      <a:endParaRPr lang="tr-TR" sz="1200" b="0" dirty="0"/>
                    </a:p>
                  </a:txBody>
                  <a:tcPr/>
                </a:tc>
                <a:extLst>
                  <a:ext uri="{0D108BD9-81ED-4DB2-BD59-A6C34878D82A}">
                    <a16:rowId xmlns:a16="http://schemas.microsoft.com/office/drawing/2014/main" val="10018"/>
                  </a:ext>
                </a:extLst>
              </a:tr>
              <a:tr h="381060">
                <a:tc>
                  <a:txBody>
                    <a:bodyPr/>
                    <a:lstStyle/>
                    <a:p>
                      <a:pPr>
                        <a:buFont typeface="Arial" pitchFamily="34" charset="0"/>
                        <a:buChar char="•"/>
                      </a:pPr>
                      <a:r>
                        <a:rPr kumimoji="0" lang="tr-TR" sz="1200" kern="1200" dirty="0"/>
                        <a:t> Kurumun</a:t>
                      </a:r>
                      <a:r>
                        <a:rPr kumimoji="0" lang="tr-TR" sz="1200" kern="1200" baseline="0" dirty="0"/>
                        <a:t> Öğretime Başlama Tarihi:</a:t>
                      </a:r>
                      <a:endParaRPr lang="tr-TR" sz="1200" b="0" dirty="0"/>
                    </a:p>
                  </a:txBody>
                  <a:tcPr/>
                </a:tc>
                <a:extLst>
                  <a:ext uri="{0D108BD9-81ED-4DB2-BD59-A6C34878D82A}">
                    <a16:rowId xmlns:a16="http://schemas.microsoft.com/office/drawing/2014/main" val="10019"/>
                  </a:ext>
                </a:extLst>
              </a:tr>
              <a:tr h="293590">
                <a:tc>
                  <a:txBody>
                    <a:bodyPr/>
                    <a:lstStyle/>
                    <a:p>
                      <a:r>
                        <a:rPr lang="tr-TR" sz="1200" dirty="0"/>
                        <a:t>İlk</a:t>
                      </a:r>
                      <a:r>
                        <a:rPr lang="tr-TR" sz="1200" baseline="0" dirty="0"/>
                        <a:t> Başlama :1961-1962   -  Kendi </a:t>
                      </a:r>
                      <a:r>
                        <a:rPr lang="tr-TR" sz="1200" baseline="0" dirty="0" err="1"/>
                        <a:t>Binasınada</a:t>
                      </a:r>
                      <a:r>
                        <a:rPr lang="tr-TR" sz="1200" baseline="0" dirty="0"/>
                        <a:t> : 22 Ekim 1963</a:t>
                      </a:r>
                      <a:endParaRPr lang="tr-TR" sz="1200" b="0" dirty="0"/>
                    </a:p>
                  </a:txBody>
                  <a:tcPr/>
                </a:tc>
                <a:extLst>
                  <a:ext uri="{0D108BD9-81ED-4DB2-BD59-A6C34878D82A}">
                    <a16:rowId xmlns:a16="http://schemas.microsoft.com/office/drawing/2014/main" val="10020"/>
                  </a:ext>
                </a:extLst>
              </a:tr>
            </a:tbl>
          </a:graphicData>
        </a:graphic>
      </p:graphicFrame>
      <p:sp>
        <p:nvSpPr>
          <p:cNvPr id="15" name="2 Metin Yer Tutucusu"/>
          <p:cNvSpPr>
            <a:spLocks noGrp="1"/>
          </p:cNvSpPr>
          <p:nvPr>
            <p:ph type="body" sz="half" idx="2"/>
          </p:nvPr>
        </p:nvSpPr>
        <p:spPr>
          <a:xfrm rot="16200000">
            <a:off x="-2753774" y="4005851"/>
            <a:ext cx="7632852" cy="1276317"/>
          </a:xfrm>
        </p:spPr>
        <p:txBody>
          <a:bodyPr>
            <a:normAutofit/>
          </a:bodyPr>
          <a:lstStyle/>
          <a:p>
            <a:pPr algn="ctr"/>
            <a:r>
              <a:rPr lang="tr-TR" sz="1600" dirty="0"/>
              <a:t>KOCAHIDIR MESLEKİ VE TEKNİK ANADOLU LİSESİ </a:t>
            </a:r>
          </a:p>
          <a:p>
            <a:pPr algn="ctr"/>
            <a:r>
              <a:rPr lang="tr-TR" sz="1600" dirty="0"/>
              <a:t> 2018-2019 EĞİTİM – ÖĞRETİM YILI </a:t>
            </a:r>
          </a:p>
          <a:p>
            <a:pPr algn="ctr"/>
            <a:r>
              <a:rPr lang="tr-TR" sz="1600" dirty="0"/>
              <a:t>BRİFİNG DOSYASI</a:t>
            </a:r>
          </a:p>
        </p:txBody>
      </p:sp>
      <p:sp>
        <p:nvSpPr>
          <p:cNvPr id="14"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Kuruma İlişkin</a:t>
            </a:r>
            <a:r>
              <a:rPr kumimoji="0" lang="tr-TR" sz="1600" b="0" i="0" u="none" strike="noStrike" kern="1200" cap="none" spc="0" normalizeH="0" noProof="0" dirty="0">
                <a:ln>
                  <a:noFill/>
                </a:ln>
                <a:solidFill>
                  <a:srgbClr val="FFFFFF"/>
                </a:solidFill>
                <a:effectLst/>
                <a:uLnTx/>
                <a:uFillTx/>
                <a:latin typeface="+mn-lt"/>
                <a:ea typeface="+mn-ea"/>
                <a:cs typeface="+mn-cs"/>
              </a:rPr>
              <a:t> Genel Bilgiler</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3646271633"/>
              </p:ext>
            </p:extLst>
          </p:nvPr>
        </p:nvGraphicFramePr>
        <p:xfrm>
          <a:off x="2101684" y="812800"/>
          <a:ext cx="4470566" cy="7863657"/>
        </p:xfrm>
        <a:graphic>
          <a:graphicData uri="http://schemas.openxmlformats.org/drawingml/2006/table">
            <a:tbl>
              <a:tblPr firstRow="1" bandRow="1">
                <a:tableStyleId>{D7AC3CCA-C797-4891-BE02-D94E43425B78}</a:tableStyleId>
              </a:tblPr>
              <a:tblGrid>
                <a:gridCol w="4470566">
                  <a:extLst>
                    <a:ext uri="{9D8B030D-6E8A-4147-A177-3AD203B41FA5}">
                      <a16:colId xmlns:a16="http://schemas.microsoft.com/office/drawing/2014/main" val="20000"/>
                    </a:ext>
                  </a:extLst>
                </a:gridCol>
              </a:tblGrid>
              <a:tr h="380447">
                <a:tc>
                  <a:txBody>
                    <a:bodyPr/>
                    <a:lstStyle/>
                    <a:p>
                      <a:endParaRPr lang="tr-TR" sz="1200" b="0" dirty="0"/>
                    </a:p>
                  </a:txBody>
                  <a:tcPr marL="75273" marR="75273"/>
                </a:tc>
                <a:extLst>
                  <a:ext uri="{0D108BD9-81ED-4DB2-BD59-A6C34878D82A}">
                    <a16:rowId xmlns:a16="http://schemas.microsoft.com/office/drawing/2014/main" val="10000"/>
                  </a:ext>
                </a:extLst>
              </a:tr>
              <a:tr h="44258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dirty="0"/>
                        <a:t> </a:t>
                      </a:r>
                      <a:r>
                        <a:rPr kumimoji="0" lang="tr-TR" sz="1200" kern="1200" dirty="0"/>
                        <a:t>Okutulan Yabancı Dil:</a:t>
                      </a:r>
                      <a:endParaRPr lang="tr-TR" sz="1200" b="0" dirty="0"/>
                    </a:p>
                  </a:txBody>
                  <a:tcPr marL="75273" marR="75273"/>
                </a:tc>
                <a:extLst>
                  <a:ext uri="{0D108BD9-81ED-4DB2-BD59-A6C34878D82A}">
                    <a16:rowId xmlns:a16="http://schemas.microsoft.com/office/drawing/2014/main" val="10001"/>
                  </a:ext>
                </a:extLst>
              </a:tr>
              <a:tr h="380447">
                <a:tc>
                  <a:txBody>
                    <a:bodyPr/>
                    <a:lstStyle/>
                    <a:p>
                      <a:pPr>
                        <a:buFont typeface="Wingdings" pitchFamily="2" charset="2"/>
                        <a:buNone/>
                      </a:pPr>
                      <a:r>
                        <a:rPr lang="tr-TR" sz="1200" dirty="0"/>
                        <a:t>  İngilizce </a:t>
                      </a:r>
                      <a:endParaRPr lang="tr-TR" sz="1200" b="0" dirty="0"/>
                    </a:p>
                  </a:txBody>
                  <a:tcPr marL="75273" marR="75273"/>
                </a:tc>
                <a:extLst>
                  <a:ext uri="{0D108BD9-81ED-4DB2-BD59-A6C34878D82A}">
                    <a16:rowId xmlns:a16="http://schemas.microsoft.com/office/drawing/2014/main" val="10002"/>
                  </a:ext>
                </a:extLst>
              </a:tr>
              <a:tr h="380447">
                <a:tc>
                  <a:txBody>
                    <a:bodyPr/>
                    <a:lstStyle/>
                    <a:p>
                      <a:pPr>
                        <a:buFont typeface="Arial" pitchFamily="34" charset="0"/>
                        <a:buChar char="•"/>
                      </a:pPr>
                      <a:r>
                        <a:rPr kumimoji="0" lang="tr-TR" sz="1200" kern="1200" dirty="0"/>
                        <a:t> Kurum Kütüphanesindeki Kitap Sayısı :</a:t>
                      </a:r>
                      <a:endParaRPr lang="tr-TR" sz="1200" b="0" dirty="0"/>
                    </a:p>
                  </a:txBody>
                  <a:tcPr marL="75273" marR="75273"/>
                </a:tc>
                <a:extLst>
                  <a:ext uri="{0D108BD9-81ED-4DB2-BD59-A6C34878D82A}">
                    <a16:rowId xmlns:a16="http://schemas.microsoft.com/office/drawing/2014/main" val="10003"/>
                  </a:ext>
                </a:extLst>
              </a:tr>
              <a:tr h="380447">
                <a:tc>
                  <a:txBody>
                    <a:bodyPr/>
                    <a:lstStyle/>
                    <a:p>
                      <a:pPr>
                        <a:buFont typeface="Wingdings" pitchFamily="2" charset="2"/>
                        <a:buNone/>
                      </a:pPr>
                      <a:r>
                        <a:rPr lang="tr-TR" sz="1200" dirty="0"/>
                        <a:t> 10000</a:t>
                      </a:r>
                      <a:endParaRPr lang="tr-TR" sz="1200" b="0" dirty="0"/>
                    </a:p>
                  </a:txBody>
                  <a:tcPr marL="75273" marR="75273"/>
                </a:tc>
                <a:extLst>
                  <a:ext uri="{0D108BD9-81ED-4DB2-BD59-A6C34878D82A}">
                    <a16:rowId xmlns:a16="http://schemas.microsoft.com/office/drawing/2014/main" val="10004"/>
                  </a:ext>
                </a:extLst>
              </a:tr>
              <a:tr h="380447">
                <a:tc>
                  <a:txBody>
                    <a:bodyPr/>
                    <a:lstStyle/>
                    <a:p>
                      <a:pPr>
                        <a:buFont typeface="Arial" pitchFamily="34" charset="0"/>
                        <a:buChar char="•"/>
                      </a:pPr>
                      <a:r>
                        <a:rPr kumimoji="0" lang="tr-TR" sz="1200" kern="1200" dirty="0"/>
                        <a:t> Okulumuzun Amaçları :	</a:t>
                      </a:r>
                      <a:endParaRPr lang="tr-TR" sz="1200" b="0" dirty="0"/>
                    </a:p>
                  </a:txBody>
                  <a:tcPr marL="75273" marR="75273"/>
                </a:tc>
                <a:extLst>
                  <a:ext uri="{0D108BD9-81ED-4DB2-BD59-A6C34878D82A}">
                    <a16:rowId xmlns:a16="http://schemas.microsoft.com/office/drawing/2014/main" val="10005"/>
                  </a:ext>
                </a:extLst>
              </a:tr>
              <a:tr h="5518841">
                <a:tc>
                  <a:txBody>
                    <a:bodyPr/>
                    <a:lstStyle/>
                    <a:p>
                      <a:pPr lvl="0"/>
                      <a:r>
                        <a:rPr kumimoji="0" lang="tr-TR" sz="1200" kern="1200" dirty="0"/>
                        <a:t>Ortaöğretim kurumları; </a:t>
                      </a:r>
                    </a:p>
                    <a:p>
                      <a:r>
                        <a:rPr kumimoji="0" lang="tr-TR" sz="1200" kern="1200" dirty="0"/>
                        <a:t> </a:t>
                      </a:r>
                    </a:p>
                    <a:p>
                      <a:r>
                        <a:rPr kumimoji="0" lang="tr-TR" sz="1200" kern="1200" dirty="0"/>
                        <a:t>a) Öğrencileri bedenî, zihnî, ahlâkî, manevî, sosyal ve kültürel nitelikler yönünden geliştirmeyi, demokrasi ve insan haklarına saygılı olmayı, çağımızın gerektirdiği bilgi ve becerilerle donatarak geleceğe hazırlamayı,</a:t>
                      </a:r>
                    </a:p>
                    <a:p>
                      <a:r>
                        <a:rPr kumimoji="0" lang="tr-TR" sz="1200" kern="1200" dirty="0"/>
                        <a:t>b) Öğrencileri ortaöğretim düzeyinde ortak bir genel kültür vererek yükseköğretime, mesleğe, hayata ve iş alanlarına hazırlamayı, </a:t>
                      </a:r>
                    </a:p>
                    <a:p>
                      <a:r>
                        <a:rPr kumimoji="0" lang="tr-TR" sz="1200" kern="1200" dirty="0"/>
                        <a:t>c) Eğitim ve istihdam ilişkilerinin Bakanlık ilke ve politikalarına uygun olarak sağlıklı, dengeli ve dinamik bir yapıya kavuşturulmasını,</a:t>
                      </a:r>
                    </a:p>
                    <a:p>
                      <a:r>
                        <a:rPr kumimoji="0" lang="tr-TR" sz="1200" kern="1200" dirty="0"/>
                        <a:t>ç) Öğrencilerin öz güven, öz denetim ve sorumluluk duygularının geliştirilmesini,</a:t>
                      </a:r>
                    </a:p>
                    <a:p>
                      <a:r>
                        <a:rPr kumimoji="0" lang="tr-TR" sz="1200" kern="1200" dirty="0"/>
                        <a:t>d) Öğrencilere çalışma ve dayanışma alışkanlığı kazandırmayı, </a:t>
                      </a:r>
                    </a:p>
                    <a:p>
                      <a:r>
                        <a:rPr kumimoji="0" lang="tr-TR" sz="1200" kern="1200" dirty="0"/>
                        <a:t>e) Öğrencilere yaratıcı ve eleştirel düşünme becerisi kazandırmayı, </a:t>
                      </a:r>
                    </a:p>
                    <a:p>
                      <a:r>
                        <a:rPr kumimoji="0" lang="tr-TR" sz="1200" kern="1200" dirty="0"/>
                        <a:t>f) Öğrencilerin dünyadaki gelişme ve değişmeleri izleyebilecek düzeyde yabancı dil öğrenebilmelerini,</a:t>
                      </a:r>
                    </a:p>
                    <a:p>
                      <a:r>
                        <a:rPr kumimoji="0" lang="tr-TR" sz="1200" kern="1200" dirty="0"/>
                        <a:t>g) Öğrencilerin bilgi ve becerilerini kullanarak proje geliştirerek bilgi üretebilmelerini,</a:t>
                      </a:r>
                    </a:p>
                    <a:p>
                      <a:r>
                        <a:rPr kumimoji="0" lang="tr-TR" sz="1200" kern="1200" dirty="0"/>
                        <a:t>ğ) Teknolojiden yararlanarak nitelikli eğitim verilmesini,</a:t>
                      </a:r>
                    </a:p>
                    <a:p>
                      <a:r>
                        <a:rPr kumimoji="0" lang="tr-TR" sz="1200" kern="1200" dirty="0"/>
                        <a:t>h) Hayat boyu öğrenmenin bireylere benimsetilmesini,</a:t>
                      </a:r>
                    </a:p>
                    <a:p>
                      <a:r>
                        <a:rPr kumimoji="0" lang="tr-TR" sz="1200" kern="1200" dirty="0"/>
                        <a:t>ı) Eğitim, üretim ve hizmette uluslararası standartlara uyulmasını ve belgelendirmenin özendirilmesini</a:t>
                      </a:r>
                    </a:p>
                    <a:p>
                      <a:r>
                        <a:rPr kumimoji="0" lang="tr-TR" sz="1200" kern="1200" dirty="0"/>
                        <a:t>amaçlar.</a:t>
                      </a:r>
                    </a:p>
                    <a:p>
                      <a:endParaRPr lang="tr-TR" sz="1200" b="0" dirty="0"/>
                    </a:p>
                  </a:txBody>
                  <a:tcPr marL="75273" marR="75273"/>
                </a:tc>
                <a:extLst>
                  <a:ext uri="{0D108BD9-81ED-4DB2-BD59-A6C34878D82A}">
                    <a16:rowId xmlns:a16="http://schemas.microsoft.com/office/drawing/2014/main" val="10006"/>
                  </a:ext>
                </a:extLst>
              </a:tr>
            </a:tbl>
          </a:graphicData>
        </a:graphic>
      </p:graphicFrame>
      <p:sp>
        <p:nvSpPr>
          <p:cNvPr id="7" name="2 Metin Yer Tutucusu"/>
          <p:cNvSpPr>
            <a:spLocks noGrp="1"/>
          </p:cNvSpPr>
          <p:nvPr>
            <p:ph type="body" sz="half" idx="2"/>
          </p:nvPr>
        </p:nvSpPr>
        <p:spPr>
          <a:xfrm rot="16200000">
            <a:off x="-2511660" y="4391982"/>
            <a:ext cx="7056788" cy="1080120"/>
          </a:xfrm>
        </p:spPr>
        <p:txBody>
          <a:bodyPr>
            <a:noAutofit/>
          </a:bodyPr>
          <a:lstStyle/>
          <a:p>
            <a:pPr algn="ctr"/>
            <a:r>
              <a:rPr lang="tr-TR" sz="1600" dirty="0"/>
              <a:t>KOCAHIDIR MESLEKİ VE TEKNİK ANADOLU LİSESİ</a:t>
            </a:r>
          </a:p>
          <a:p>
            <a:pPr algn="ctr"/>
            <a:r>
              <a:rPr lang="tr-TR" sz="1600" dirty="0"/>
              <a:t>2018-2019  EĞİTİM – ÖĞRETİM YILI </a:t>
            </a:r>
          </a:p>
          <a:p>
            <a:pPr algn="ctr"/>
            <a:r>
              <a:rPr lang="tr-TR" sz="1600" dirty="0"/>
              <a:t>BRİFİNG DOSYASI</a:t>
            </a:r>
          </a:p>
        </p:txBody>
      </p:sp>
      <p:sp>
        <p:nvSpPr>
          <p:cNvPr id="6"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Kuruma İlişkin Genel Bilgiler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4063348925"/>
              </p:ext>
            </p:extLst>
          </p:nvPr>
        </p:nvGraphicFramePr>
        <p:xfrm>
          <a:off x="2101683" y="827584"/>
          <a:ext cx="4470567" cy="7848873"/>
        </p:xfrm>
        <a:graphic>
          <a:graphicData uri="http://schemas.openxmlformats.org/drawingml/2006/table">
            <a:tbl>
              <a:tblPr firstRow="1" bandRow="1">
                <a:tableStyleId>{D7AC3CCA-C797-4891-BE02-D94E43425B78}</a:tableStyleId>
              </a:tblPr>
              <a:tblGrid>
                <a:gridCol w="4470567">
                  <a:extLst>
                    <a:ext uri="{9D8B030D-6E8A-4147-A177-3AD203B41FA5}">
                      <a16:colId xmlns:a16="http://schemas.microsoft.com/office/drawing/2014/main" val="20000"/>
                    </a:ext>
                  </a:extLst>
                </a:gridCol>
              </a:tblGrid>
              <a:tr h="445564">
                <a:tc>
                  <a:txBody>
                    <a:bodyPr/>
                    <a:lstStyle/>
                    <a:p>
                      <a:endParaRPr lang="tr-TR" sz="1200" b="0" dirty="0"/>
                    </a:p>
                  </a:txBody>
                  <a:tcPr/>
                </a:tc>
                <a:extLst>
                  <a:ext uri="{0D108BD9-81ED-4DB2-BD59-A6C34878D82A}">
                    <a16:rowId xmlns:a16="http://schemas.microsoft.com/office/drawing/2014/main" val="10000"/>
                  </a:ext>
                </a:extLst>
              </a:tr>
              <a:tr h="518333">
                <a:tc>
                  <a:txBody>
                    <a:bodyPr/>
                    <a:lstStyle/>
                    <a:p>
                      <a:pPr>
                        <a:buFont typeface="Arial" pitchFamily="34" charset="0"/>
                        <a:buChar char="•"/>
                      </a:pPr>
                      <a:r>
                        <a:rPr kumimoji="0" lang="tr-TR" sz="1200" kern="1200" dirty="0"/>
                        <a:t>Vizyonumuz :</a:t>
                      </a:r>
                      <a:endParaRPr lang="tr-TR" sz="1200" b="0" dirty="0"/>
                    </a:p>
                  </a:txBody>
                  <a:tcPr/>
                </a:tc>
                <a:extLst>
                  <a:ext uri="{0D108BD9-81ED-4DB2-BD59-A6C34878D82A}">
                    <a16:rowId xmlns:a16="http://schemas.microsoft.com/office/drawing/2014/main" val="10001"/>
                  </a:ext>
                </a:extLst>
              </a:tr>
              <a:tr h="1020544">
                <a:tc>
                  <a:txBody>
                    <a:bodyPr/>
                    <a:lstStyle/>
                    <a:p>
                      <a:r>
                        <a:rPr kumimoji="0" lang="tr-TR" sz="1200" kern="1200" dirty="0"/>
                        <a:t>Yeniliklere açık çevre ve ülke ihtiyaçlarına uygun, metotlu çalışan, gelişen ve yenileşen, nitelikli, çağdaş, demokratik ve laik bireyleri yetiştirmek</a:t>
                      </a:r>
                    </a:p>
                    <a:p>
                      <a:endParaRPr lang="tr-TR" sz="1200" b="0" dirty="0"/>
                    </a:p>
                  </a:txBody>
                  <a:tcPr/>
                </a:tc>
                <a:extLst>
                  <a:ext uri="{0D108BD9-81ED-4DB2-BD59-A6C34878D82A}">
                    <a16:rowId xmlns:a16="http://schemas.microsoft.com/office/drawing/2014/main" val="10002"/>
                  </a:ext>
                </a:extLst>
              </a:tr>
              <a:tr h="445564">
                <a:tc>
                  <a:txBody>
                    <a:bodyPr/>
                    <a:lstStyle/>
                    <a:p>
                      <a:pPr>
                        <a:buFont typeface="Arial" pitchFamily="34" charset="0"/>
                        <a:buChar char="•"/>
                      </a:pPr>
                      <a:r>
                        <a:rPr kumimoji="0" lang="tr-TR" sz="1200" kern="1200" dirty="0"/>
                        <a:t> Misyonumuz :	</a:t>
                      </a:r>
                      <a:endParaRPr lang="tr-TR" sz="1200" b="0" dirty="0"/>
                    </a:p>
                  </a:txBody>
                  <a:tcPr/>
                </a:tc>
                <a:extLst>
                  <a:ext uri="{0D108BD9-81ED-4DB2-BD59-A6C34878D82A}">
                    <a16:rowId xmlns:a16="http://schemas.microsoft.com/office/drawing/2014/main" val="10003"/>
                  </a:ext>
                </a:extLst>
              </a:tr>
              <a:tr h="1020544">
                <a:tc>
                  <a:txBody>
                    <a:bodyPr/>
                    <a:lstStyle/>
                    <a:p>
                      <a:r>
                        <a:rPr kumimoji="0" lang="tr-TR" sz="1200" kern="1200" dirty="0"/>
                        <a:t>Öğrencilerin olaylara çok yönlü nesnel ve tarafsız bakabilmelerini, çağın değişen ve pekişen ihtiyaçlarına cevap verebilecek beceri kazanmalarını, işbirliği ve ekip çalışmalarına yatkın bireyler olmalarını sağlamaktır.</a:t>
                      </a:r>
                      <a:endParaRPr kumimoji="0" lang="tr-TR" sz="1200" b="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445564">
                <a:tc>
                  <a:txBody>
                    <a:bodyPr/>
                    <a:lstStyle/>
                    <a:p>
                      <a:pPr>
                        <a:buFont typeface="Arial" pitchFamily="34" charset="0"/>
                        <a:buChar char="•"/>
                      </a:pPr>
                      <a:r>
                        <a:rPr kumimoji="0" lang="tr-TR" sz="1200" kern="1200" dirty="0"/>
                        <a:t> Kurumumuzun Temel İlke ve</a:t>
                      </a:r>
                      <a:r>
                        <a:rPr kumimoji="0" lang="tr-TR" sz="1200" kern="1200" baseline="0" dirty="0"/>
                        <a:t> Değerleri:</a:t>
                      </a:r>
                      <a:endParaRPr lang="tr-TR" sz="1200" b="0" dirty="0"/>
                    </a:p>
                  </a:txBody>
                  <a:tcPr/>
                </a:tc>
                <a:extLst>
                  <a:ext uri="{0D108BD9-81ED-4DB2-BD59-A6C34878D82A}">
                    <a16:rowId xmlns:a16="http://schemas.microsoft.com/office/drawing/2014/main" val="10005"/>
                  </a:ext>
                </a:extLst>
              </a:tr>
              <a:tr h="3061632">
                <a:tc>
                  <a:txBody>
                    <a:bodyPr/>
                    <a:lstStyle/>
                    <a:p>
                      <a:endParaRPr kumimoji="0" lang="tr-TR" sz="1200" kern="1200" dirty="0"/>
                    </a:p>
                    <a:p>
                      <a:r>
                        <a:rPr kumimoji="0" lang="tr-TR" sz="1200" kern="1200" dirty="0"/>
                        <a:t>1-Atatürk ilke ve inkılâplarına bağlılık</a:t>
                      </a:r>
                    </a:p>
                    <a:p>
                      <a:r>
                        <a:rPr kumimoji="0" lang="tr-TR" sz="1200" kern="1200" dirty="0"/>
                        <a:t>2-Çağdaşlık</a:t>
                      </a:r>
                    </a:p>
                    <a:p>
                      <a:r>
                        <a:rPr kumimoji="0" lang="tr-TR" sz="1200" kern="1200" dirty="0"/>
                        <a:t>3-Güvenilirlik</a:t>
                      </a:r>
                    </a:p>
                    <a:p>
                      <a:r>
                        <a:rPr kumimoji="0" lang="tr-TR" sz="1200" kern="1200" dirty="0"/>
                        <a:t>4-Hoşgörü</a:t>
                      </a:r>
                    </a:p>
                    <a:p>
                      <a:r>
                        <a:rPr kumimoji="0" lang="tr-TR" sz="1200" kern="1200" dirty="0"/>
                        <a:t>5-Saygı ve sevgi</a:t>
                      </a:r>
                    </a:p>
                    <a:p>
                      <a:r>
                        <a:rPr kumimoji="0" lang="tr-TR" sz="1200" kern="1200" dirty="0"/>
                        <a:t>6-Ortak sorumluluk bilinci</a:t>
                      </a:r>
                    </a:p>
                    <a:p>
                      <a:r>
                        <a:rPr kumimoji="0" lang="tr-TR" sz="1200" kern="1200" dirty="0"/>
                        <a:t>7-Esneklik</a:t>
                      </a:r>
                    </a:p>
                    <a:p>
                      <a:r>
                        <a:rPr kumimoji="0" lang="tr-TR" sz="1200" kern="1200" dirty="0"/>
                        <a:t>8-Eşitlik </a:t>
                      </a:r>
                    </a:p>
                    <a:p>
                      <a:r>
                        <a:rPr kumimoji="0" lang="tr-TR" sz="1200" kern="1200" dirty="0"/>
                        <a:t>9-Eleştiriye açıklık</a:t>
                      </a:r>
                    </a:p>
                    <a:p>
                      <a:r>
                        <a:rPr kumimoji="0" lang="tr-TR" sz="1200" kern="1200" dirty="0"/>
                        <a:t>10-Objektiflik</a:t>
                      </a:r>
                    </a:p>
                    <a:p>
                      <a:r>
                        <a:rPr kumimoji="0" lang="tr-TR" sz="1200" kern="1200" dirty="0"/>
                        <a:t>11-Ekip anlayışı</a:t>
                      </a:r>
                    </a:p>
                    <a:p>
                      <a:endParaRPr lang="tr-TR" sz="1200" b="0" dirty="0"/>
                    </a:p>
                  </a:txBody>
                  <a:tcPr/>
                </a:tc>
                <a:extLst>
                  <a:ext uri="{0D108BD9-81ED-4DB2-BD59-A6C34878D82A}">
                    <a16:rowId xmlns:a16="http://schemas.microsoft.com/office/drawing/2014/main" val="10006"/>
                  </a:ext>
                </a:extLst>
              </a:tr>
              <a:tr h="445564">
                <a:tc>
                  <a:txBody>
                    <a:bodyPr/>
                    <a:lstStyle/>
                    <a:p>
                      <a:pPr>
                        <a:buFont typeface="Arial" pitchFamily="34" charset="0"/>
                        <a:buChar char="•"/>
                      </a:pPr>
                      <a:endParaRPr lang="tr-TR" sz="1200" b="0" dirty="0"/>
                    </a:p>
                  </a:txBody>
                  <a:tcPr/>
                </a:tc>
                <a:extLst>
                  <a:ext uri="{0D108BD9-81ED-4DB2-BD59-A6C34878D82A}">
                    <a16:rowId xmlns:a16="http://schemas.microsoft.com/office/drawing/2014/main" val="10007"/>
                  </a:ext>
                </a:extLst>
              </a:tr>
              <a:tr h="445564">
                <a:tc>
                  <a:txBody>
                    <a:bodyPr/>
                    <a:lstStyle/>
                    <a:p>
                      <a:endParaRPr lang="tr-TR" sz="1200" b="0" dirty="0"/>
                    </a:p>
                  </a:txBody>
                  <a:tcPr/>
                </a:tc>
                <a:extLst>
                  <a:ext uri="{0D108BD9-81ED-4DB2-BD59-A6C34878D82A}">
                    <a16:rowId xmlns:a16="http://schemas.microsoft.com/office/drawing/2014/main" val="10008"/>
                  </a:ext>
                </a:extLst>
              </a:tr>
            </a:tbl>
          </a:graphicData>
        </a:graphic>
      </p:graphicFrame>
      <p:sp>
        <p:nvSpPr>
          <p:cNvPr id="7" name="2 Metin Yer Tutucusu"/>
          <p:cNvSpPr>
            <a:spLocks noGrp="1"/>
          </p:cNvSpPr>
          <p:nvPr>
            <p:ph type="body" sz="half" idx="2"/>
          </p:nvPr>
        </p:nvSpPr>
        <p:spPr>
          <a:xfrm rot="16200000">
            <a:off x="-2501748" y="4185872"/>
            <a:ext cx="7200804" cy="1348324"/>
          </a:xfrm>
        </p:spPr>
        <p:txBody>
          <a:bodyPr/>
          <a:lstStyle/>
          <a:p>
            <a:pPr algn="ctr"/>
            <a:r>
              <a:rPr lang="tr-TR" sz="1600" dirty="0"/>
              <a:t>KOCAHIDIR MESLEKİ VE TEKNİK ANADOLU LİSESİ</a:t>
            </a:r>
          </a:p>
          <a:p>
            <a:pPr algn="ctr"/>
            <a:r>
              <a:rPr lang="tr-TR" sz="1600" dirty="0"/>
              <a:t> 2018-2019   EĞİTİM – ÖĞRETİM YILI </a:t>
            </a:r>
          </a:p>
          <a:p>
            <a:pPr algn="ctr"/>
            <a:r>
              <a:rPr lang="tr-TR" sz="1600" dirty="0"/>
              <a:t>BRİFİNG DOSYAS</a:t>
            </a:r>
            <a:r>
              <a:rPr lang="tr-TR" dirty="0"/>
              <a:t>I</a:t>
            </a:r>
          </a:p>
        </p:txBody>
      </p:sp>
      <p:sp>
        <p:nvSpPr>
          <p:cNvPr id="6"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Kuruma İlişkin Genel ilgiler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9938103-8EA2-4FE7-9DA0-14C145732873}"/>
              </a:ext>
            </a:extLst>
          </p:cNvPr>
          <p:cNvSpPr>
            <a:spLocks noGrp="1"/>
          </p:cNvSpPr>
          <p:nvPr>
            <p:ph type="title"/>
          </p:nvPr>
        </p:nvSpPr>
        <p:spPr>
          <a:xfrm>
            <a:off x="514009" y="611560"/>
            <a:ext cx="5823992" cy="4767721"/>
          </a:xfrm>
        </p:spPr>
        <p:txBody>
          <a:bodyPr/>
          <a:lstStyle/>
          <a:p>
            <a:pPr>
              <a:spcAft>
                <a:spcPts val="0"/>
              </a:spcAft>
            </a:pPr>
            <a:r>
              <a:rPr lang="tr-TR" sz="3600" dirty="0">
                <a:ea typeface="Calibri" panose="020F0502020204030204" pitchFamily="34" charset="0"/>
                <a:cs typeface="Times New Roman" pitchFamily="18" charset="0"/>
              </a:rPr>
              <a:t>VİZYON</a:t>
            </a:r>
            <a:br>
              <a:rPr lang="tr-TR" sz="3600" dirty="0">
                <a:ea typeface="Calibri" panose="020F0502020204030204" pitchFamily="34" charset="0"/>
                <a:cs typeface="Times New Roman" pitchFamily="18" charset="0"/>
              </a:rPr>
            </a:br>
            <a:r>
              <a:rPr lang="tr-TR" sz="2000" dirty="0">
                <a:latin typeface="Times New Roman" pitchFamily="18" charset="0"/>
                <a:ea typeface="Calibri" panose="020F0502020204030204" pitchFamily="34" charset="0"/>
                <a:cs typeface="Times New Roman" pitchFamily="18" charset="0"/>
              </a:rPr>
              <a:t>Yeniliklere açık çevre ve ülke ihtiyaçlarına uygun,</a:t>
            </a:r>
            <a:r>
              <a:rPr lang="en-GB" sz="2000" dirty="0">
                <a:latin typeface="Times New Roman" pitchFamily="18" charset="0"/>
                <a:ea typeface="Calibri" panose="020F0502020204030204" pitchFamily="34" charset="0"/>
                <a:cs typeface="Times New Roman" pitchFamily="18" charset="0"/>
              </a:rPr>
              <a:t> </a:t>
            </a:r>
            <a:r>
              <a:rPr lang="tr-TR" sz="2000" dirty="0">
                <a:latin typeface="Times New Roman" pitchFamily="18" charset="0"/>
                <a:ea typeface="Calibri" panose="020F0502020204030204" pitchFamily="34" charset="0"/>
                <a:cs typeface="Times New Roman" pitchFamily="18" charset="0"/>
              </a:rPr>
              <a:t>metotlu çalışan,</a:t>
            </a:r>
            <a:r>
              <a:rPr lang="en-GB" sz="2000" dirty="0">
                <a:latin typeface="Times New Roman" pitchFamily="18" charset="0"/>
                <a:ea typeface="Calibri" panose="020F0502020204030204" pitchFamily="34" charset="0"/>
                <a:cs typeface="Times New Roman" pitchFamily="18" charset="0"/>
              </a:rPr>
              <a:t> </a:t>
            </a:r>
            <a:r>
              <a:rPr lang="tr-TR" sz="2000" dirty="0">
                <a:latin typeface="Times New Roman" pitchFamily="18" charset="0"/>
                <a:ea typeface="Calibri" panose="020F0502020204030204" pitchFamily="34" charset="0"/>
                <a:cs typeface="Times New Roman" pitchFamily="18" charset="0"/>
              </a:rPr>
              <a:t>gelişen ve yenileşen,</a:t>
            </a:r>
            <a:r>
              <a:rPr lang="en-GB" sz="2000" dirty="0">
                <a:latin typeface="Times New Roman" pitchFamily="18" charset="0"/>
                <a:ea typeface="Calibri" panose="020F0502020204030204" pitchFamily="34" charset="0"/>
                <a:cs typeface="Times New Roman" pitchFamily="18" charset="0"/>
              </a:rPr>
              <a:t> </a:t>
            </a:r>
            <a:r>
              <a:rPr lang="tr-TR" sz="2000" dirty="0" err="1">
                <a:latin typeface="Times New Roman" pitchFamily="18" charset="0"/>
                <a:ea typeface="Calibri" panose="020F0502020204030204" pitchFamily="34" charset="0"/>
                <a:cs typeface="Times New Roman" pitchFamily="18" charset="0"/>
              </a:rPr>
              <a:t>nitelikli,çağdaş</a:t>
            </a:r>
            <a:r>
              <a:rPr lang="tr-TR" sz="2000" dirty="0">
                <a:latin typeface="Times New Roman" pitchFamily="18" charset="0"/>
                <a:ea typeface="Calibri" panose="020F0502020204030204" pitchFamily="34" charset="0"/>
                <a:cs typeface="Times New Roman" pitchFamily="18" charset="0"/>
              </a:rPr>
              <a:t>,</a:t>
            </a:r>
            <a:r>
              <a:rPr lang="en-GB" sz="2000" dirty="0">
                <a:latin typeface="Times New Roman" pitchFamily="18" charset="0"/>
                <a:ea typeface="Calibri" panose="020F0502020204030204" pitchFamily="34" charset="0"/>
                <a:cs typeface="Times New Roman" pitchFamily="18" charset="0"/>
              </a:rPr>
              <a:t> </a:t>
            </a:r>
            <a:r>
              <a:rPr lang="tr-TR" sz="2000" dirty="0">
                <a:latin typeface="Times New Roman" pitchFamily="18" charset="0"/>
                <a:ea typeface="Calibri" panose="020F0502020204030204" pitchFamily="34" charset="0"/>
                <a:cs typeface="Times New Roman" pitchFamily="18" charset="0"/>
              </a:rPr>
              <a:t>demokratik ve laik bireyleri yetiştirmek</a:t>
            </a:r>
            <a:br>
              <a:rPr lang="tr-TR" sz="2000" dirty="0">
                <a:latin typeface="Times New Roman" pitchFamily="18" charset="0"/>
                <a:ea typeface="Calibri" panose="020F0502020204030204" pitchFamily="34" charset="0"/>
                <a:cs typeface="Times New Roman" pitchFamily="18" charset="0"/>
              </a:rPr>
            </a:br>
            <a:endParaRPr lang="tr-TR" sz="2000" dirty="0"/>
          </a:p>
        </p:txBody>
      </p:sp>
      <p:sp>
        <p:nvSpPr>
          <p:cNvPr id="3" name="Metin Yer Tutucusu 2">
            <a:extLst>
              <a:ext uri="{FF2B5EF4-FFF2-40B4-BE49-F238E27FC236}">
                <a16:creationId xmlns:a16="http://schemas.microsoft.com/office/drawing/2014/main" id="{A773750B-1AC1-4A1C-BDCB-F2C90A63AB6F}"/>
              </a:ext>
            </a:extLst>
          </p:cNvPr>
          <p:cNvSpPr>
            <a:spLocks noGrp="1"/>
          </p:cNvSpPr>
          <p:nvPr>
            <p:ph type="body" sz="half" idx="2"/>
          </p:nvPr>
        </p:nvSpPr>
        <p:spPr>
          <a:xfrm>
            <a:off x="514011" y="4355977"/>
            <a:ext cx="5823991" cy="3373366"/>
          </a:xfrm>
        </p:spPr>
        <p:txBody>
          <a:bodyPr/>
          <a:lstStyle/>
          <a:p>
            <a:r>
              <a:rPr lang="tr-TR" sz="1800" b="1" dirty="0">
                <a:ea typeface="Calibri" panose="020F0502020204030204" pitchFamily="34" charset="0"/>
                <a:cs typeface="Times New Roman" pitchFamily="18" charset="0"/>
              </a:rPr>
              <a:t>MİSYON</a:t>
            </a:r>
          </a:p>
          <a:p>
            <a:r>
              <a:rPr lang="tr-TR" sz="2000" b="1" dirty="0">
                <a:latin typeface="Times New Roman" pitchFamily="18" charset="0"/>
                <a:ea typeface="Calibri" panose="020F0502020204030204" pitchFamily="34" charset="0"/>
                <a:cs typeface="Times New Roman" pitchFamily="18" charset="0"/>
              </a:rPr>
              <a:t>Öğrencilerin olaylara çok yönlü nesnel ve tarafsız bakabilmelerini</a:t>
            </a:r>
            <a:r>
              <a:rPr lang="en-GB" sz="2000" b="1" dirty="0">
                <a:latin typeface="Times New Roman" pitchFamily="18" charset="0"/>
                <a:ea typeface="Calibri" panose="020F0502020204030204" pitchFamily="34" charset="0"/>
                <a:cs typeface="Times New Roman" pitchFamily="18" charset="0"/>
              </a:rPr>
              <a:t>,</a:t>
            </a:r>
            <a:r>
              <a:rPr lang="tr-TR" sz="2000" b="1" dirty="0">
                <a:latin typeface="Times New Roman" pitchFamily="18" charset="0"/>
                <a:ea typeface="Calibri" panose="020F0502020204030204" pitchFamily="34" charset="0"/>
                <a:cs typeface="Times New Roman" pitchFamily="18" charset="0"/>
              </a:rPr>
              <a:t> </a:t>
            </a:r>
            <a:r>
              <a:rPr lang="en-GB" sz="2000" b="1" dirty="0">
                <a:latin typeface="Times New Roman" pitchFamily="18" charset="0"/>
                <a:ea typeface="Calibri" panose="020F0502020204030204" pitchFamily="34" charset="0"/>
                <a:cs typeface="Times New Roman" pitchFamily="18" charset="0"/>
              </a:rPr>
              <a:t>ç</a:t>
            </a:r>
            <a:r>
              <a:rPr lang="tr-TR" sz="2000" b="1" dirty="0">
                <a:latin typeface="Times New Roman" pitchFamily="18" charset="0"/>
                <a:ea typeface="Calibri" panose="020F0502020204030204" pitchFamily="34" charset="0"/>
                <a:cs typeface="Times New Roman" pitchFamily="18" charset="0"/>
              </a:rPr>
              <a:t>ağın değişen ve pekişen ihtiyaçlarına cevap verebilecek beceri kazanmalarını ,işbirliği ve ekip çalışmalarına yatkın bireyler olmalarını sağlamaktır. </a:t>
            </a:r>
          </a:p>
          <a:p>
            <a:endParaRPr lang="tr-TR" dirty="0"/>
          </a:p>
        </p:txBody>
      </p:sp>
      <p:pic>
        <p:nvPicPr>
          <p:cNvPr id="4" name="Picture 8" descr="https://www.ancillarymedsolutions.com/wp-content/uploads/2015/06/Hearts-On-Fire-Mission.jpg">
            <a:extLst>
              <a:ext uri="{FF2B5EF4-FFF2-40B4-BE49-F238E27FC236}">
                <a16:creationId xmlns:a16="http://schemas.microsoft.com/office/drawing/2014/main" id="{B5DBF4E5-BF71-4D35-B877-D975DD2AE438}"/>
              </a:ext>
            </a:extLst>
          </p:cNvPr>
          <p:cNvPicPr>
            <a:picLocks noChangeAspect="1" noChangeArrowheads="1"/>
          </p:cNvPicPr>
          <p:nvPr/>
        </p:nvPicPr>
        <p:blipFill>
          <a:blip r:embed="rId2" cstate="print"/>
          <a:srcRect/>
          <a:stretch>
            <a:fillRect/>
          </a:stretch>
        </p:blipFill>
        <p:spPr bwMode="auto">
          <a:xfrm rot="20663779">
            <a:off x="480226" y="489568"/>
            <a:ext cx="2502716" cy="1440160"/>
          </a:xfrm>
          <a:prstGeom prst="rect">
            <a:avLst/>
          </a:prstGeom>
          <a:no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a:bevelT w="127000" h="63500"/>
          </a:sp3d>
        </p:spPr>
      </p:pic>
      <p:pic>
        <p:nvPicPr>
          <p:cNvPr id="5" name="Picture 4" descr="http://www.yeninakkargo.com/toprak/uploads/SITE179/ck/images/vizyon_misyon2.jpg">
            <a:extLst>
              <a:ext uri="{FF2B5EF4-FFF2-40B4-BE49-F238E27FC236}">
                <a16:creationId xmlns:a16="http://schemas.microsoft.com/office/drawing/2014/main" id="{C905C738-B991-4613-A0A1-FC2219AEA630}"/>
              </a:ext>
            </a:extLst>
          </p:cNvPr>
          <p:cNvPicPr>
            <a:picLocks noChangeAspect="1" noChangeArrowheads="1"/>
          </p:cNvPicPr>
          <p:nvPr/>
        </p:nvPicPr>
        <p:blipFill>
          <a:blip r:embed="rId3" cstate="print"/>
          <a:srcRect/>
          <a:stretch>
            <a:fillRect/>
          </a:stretch>
        </p:blipFill>
        <p:spPr bwMode="auto">
          <a:xfrm>
            <a:off x="4362839" y="3851920"/>
            <a:ext cx="2156515" cy="1224136"/>
          </a:xfrm>
          <a:prstGeom prst="rect">
            <a:avLst/>
          </a:prstGeom>
          <a:noFill/>
          <a:ln>
            <a:noFill/>
          </a:ln>
          <a:effectLst>
            <a:outerShdw blurRad="190500" dist="228600" dir="2700000" algn="ctr">
              <a:srgbClr val="000000">
                <a:alpha val="30000"/>
              </a:srgbClr>
            </a:outerShdw>
            <a:reflection blurRad="6350" stA="50000" endA="300" endPos="55500" dist="101600" dir="5400000" sy="-100000" algn="bl" rotWithShape="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86934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9362</TotalTime>
  <Words>2023</Words>
  <Application>Microsoft Office PowerPoint</Application>
  <PresentationFormat>Ekran Gösterisi (4:3)</PresentationFormat>
  <Paragraphs>520</Paragraphs>
  <Slides>47</Slides>
  <Notes>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47</vt:i4>
      </vt:variant>
    </vt:vector>
  </HeadingPairs>
  <TitlesOfParts>
    <vt:vector size="56" baseType="lpstr">
      <vt:lpstr>Arial</vt:lpstr>
      <vt:lpstr>Bookman Old Style</vt:lpstr>
      <vt:lpstr>Calibri</vt:lpstr>
      <vt:lpstr>Rockwell</vt:lpstr>
      <vt:lpstr>Times New Roman</vt:lpstr>
      <vt:lpstr>Wingdings</vt:lpstr>
      <vt:lpstr>Wingdings 2</vt:lpstr>
      <vt:lpstr>Damask</vt:lpstr>
      <vt:lpstr>Microsoft Excel Çalışma Sayfası</vt:lpstr>
      <vt:lpstr>KOCAHIDIR MESLEKİ VE TEKNİK ANADOLU LİSESİ  2018-2019  EĞİTİM-ÖĞRETİM YILI BRİFİNG DOSYASI  </vt:lpstr>
      <vt:lpstr>PowerPoint Sunusu</vt:lpstr>
      <vt:lpstr>PowerPoint Sunusu</vt:lpstr>
      <vt:lpstr>PowerPoint Sunusu</vt:lpstr>
      <vt:lpstr>1.BÖLÜM </vt:lpstr>
      <vt:lpstr>PowerPoint Sunusu</vt:lpstr>
      <vt:lpstr>PowerPoint Sunusu</vt:lpstr>
      <vt:lpstr>PowerPoint Sunusu</vt:lpstr>
      <vt:lpstr>VİZYON Yeniliklere açık çevre ve ülke ihtiyaçlarına uygun, metotlu çalışan, gelişen ve yenileşen, nitelikli,çağdaş, demokratik ve laik bireyleri yetiştirmek </vt:lpstr>
      <vt:lpstr>PowerPoint Sunusu</vt:lpstr>
      <vt:lpstr>MUHASEBE VE FİNANSMAN ALAN </vt:lpstr>
      <vt:lpstr>Muhasebe ve Finansman Alanının Amacı</vt:lpstr>
      <vt:lpstr>DAL PROGRAMLARI: Bilgisayarlı    Muhasebe</vt:lpstr>
      <vt:lpstr>İstihdam Alanları</vt:lpstr>
      <vt:lpstr>BÜRO YÖNETİMİ ALANI</vt:lpstr>
      <vt:lpstr>Büro Yönetimi Alanının Amacı:</vt:lpstr>
      <vt:lpstr>DAL PROGRAMLARI:   Ticaret Sekreterliği</vt:lpstr>
      <vt:lpstr>İstihdam Alanları</vt:lpstr>
      <vt:lpstr>2.BÖLÜM </vt:lpstr>
      <vt:lpstr>DEVLET MEMURLUĞU İMKANI</vt:lpstr>
      <vt:lpstr>EĞİTİM VE KARİYER İMKÂNLARI</vt:lpstr>
      <vt:lpstr>EK PUAN ALABİLECEĞİNİZ BÖLÜMLER</vt:lpstr>
      <vt:lpstr>EK PUAN ALABİLECEĞİNİZ BÖLÜMLER</vt:lpstr>
      <vt:lpstr>BÜRO YÖNETİMİ </vt:lpstr>
      <vt:lpstr>PowerPoint Sunusu</vt:lpstr>
      <vt:lpstr>PowerPoint Sunusu</vt:lpstr>
      <vt:lpstr>PowerPoint Sunusu</vt:lpstr>
      <vt:lpstr>PowerPoint Sunusu</vt:lpstr>
      <vt:lpstr>3.BÖLÜM </vt:lpstr>
      <vt:lpstr>PowerPoint Sunusu</vt:lpstr>
      <vt:lpstr>PowerPoint Sunusu</vt:lpstr>
      <vt:lpstr>ÖĞRENCİ DİSİPLİN İSTATİSTİKERİ</vt:lpstr>
      <vt:lpstr>PowerPoint Sunusu</vt:lpstr>
      <vt:lpstr>PowerPoint Sunusu</vt:lpstr>
      <vt:lpstr> </vt:lpstr>
      <vt:lpstr>  </vt:lpstr>
      <vt:lpstr>PowerPoint Sunusu</vt:lpstr>
      <vt:lpstr>PowerPoint Sunusu</vt:lpstr>
      <vt:lpstr>PowerPoint Sunusu</vt:lpstr>
      <vt:lpstr>Ayrıca 3568 Sayılı Kanun ile düzenlenmiş olan serbest muhasebeci, mali müşavir, yeminli mali müşavir unvanlarını da belirli çalışma şartlarını yerine getirerek alabilirler.    İş yerlerinde belli bir süre çalışarak idari yönden de ilerleme sağlamaları mümkündür.  </vt:lpstr>
      <vt:lpstr>PowerPoint Sunusu</vt:lpstr>
      <vt:lpstr>PowerPoint Sunusu</vt:lpstr>
      <vt:lpstr>PowerPoint Sunusu</vt:lpstr>
      <vt:lpstr>PowerPoint Sunusu</vt:lpstr>
      <vt:lpstr>PowerPoint Sunusu</vt:lpstr>
      <vt:lpstr>PowerPoint Sunusu</vt:lpstr>
      <vt:lpstr>PowerPoint Sunusu</vt:lpstr>
    </vt:vector>
  </TitlesOfParts>
  <Company>ATA-GROUP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saffettin</dc:creator>
  <cp:lastModifiedBy>USER</cp:lastModifiedBy>
  <cp:revision>349</cp:revision>
  <dcterms:created xsi:type="dcterms:W3CDTF">2014-07-11T07:37:08Z</dcterms:created>
  <dcterms:modified xsi:type="dcterms:W3CDTF">2019-11-29T08:23:45Z</dcterms:modified>
</cp:coreProperties>
</file>